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7" r:id="rId1"/>
  </p:sldMasterIdLst>
  <p:notesMasterIdLst>
    <p:notesMasterId r:id="rId18"/>
  </p:notesMasterIdLst>
  <p:sldIdLst>
    <p:sldId id="257" r:id="rId2"/>
    <p:sldId id="280" r:id="rId3"/>
    <p:sldId id="274" r:id="rId4"/>
    <p:sldId id="277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91" r:id="rId14"/>
    <p:sldId id="292" r:id="rId15"/>
    <p:sldId id="294" r:id="rId16"/>
    <p:sldId id="281" r:id="rId17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21BC98-BB2D-6C41-9DC4-967D60528E81}">
          <p14:sldIdLst/>
        </p14:section>
        <p14:section name="TEMPLATE" id="{7712036F-E8B6-F44B-846A-83EAEB20B8BA}">
          <p14:sldIdLst>
            <p14:sldId id="257"/>
            <p14:sldId id="280"/>
            <p14:sldId id="274"/>
            <p14:sldId id="277"/>
            <p14:sldId id="282"/>
            <p14:sldId id="283"/>
            <p14:sldId id="284"/>
            <p14:sldId id="285"/>
            <p14:sldId id="286"/>
            <p14:sldId id="287"/>
            <p14:sldId id="289"/>
            <p14:sldId id="290"/>
            <p14:sldId id="291"/>
            <p14:sldId id="292"/>
            <p14:sldId id="294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EB1"/>
    <a:srgbClr val="F47B25"/>
    <a:srgbClr val="0092D2"/>
    <a:srgbClr val="FF6600"/>
    <a:srgbClr val="139DEC"/>
    <a:srgbClr val="404040"/>
    <a:srgbClr val="C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3727" autoAdjust="0"/>
  </p:normalViewPr>
  <p:slideViewPr>
    <p:cSldViewPr snapToGrid="0" snapToObjects="1">
      <p:cViewPr>
        <p:scale>
          <a:sx n="86" d="100"/>
          <a:sy n="86" d="100"/>
        </p:scale>
        <p:origin x="-1404" y="-600"/>
      </p:cViewPr>
      <p:guideLst>
        <p:guide orient="horz" pos="1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573884514435697"/>
          <c:y val="5.0925925925925923E-2"/>
          <c:w val="0.54259448818897638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23A8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47B20"/>
              </a:solidFill>
            </c:spPr>
          </c:dPt>
          <c:dLbls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47B2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rgbClr val="023A8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'ZEBRA tracker'!$P$30:$P$34</c:f>
              <c:strCache>
                <c:ptCount val="5"/>
                <c:pt idx="0">
                  <c:v>Germania</c:v>
                </c:pt>
                <c:pt idx="1">
                  <c:v>Regno Unito</c:v>
                </c:pt>
                <c:pt idx="2">
                  <c:v>Francia </c:v>
                </c:pt>
                <c:pt idx="3">
                  <c:v>Spagna</c:v>
                </c:pt>
                <c:pt idx="4">
                  <c:v>Italia</c:v>
                </c:pt>
              </c:strCache>
            </c:strRef>
          </c:cat>
          <c:val>
            <c:numRef>
              <c:f>'ZEBRA tracker'!$Q$30:$Q$34</c:f>
              <c:numCache>
                <c:formatCode>0.00%</c:formatCode>
                <c:ptCount val="5"/>
                <c:pt idx="0">
                  <c:v>0.68400000000000005</c:v>
                </c:pt>
                <c:pt idx="1">
                  <c:v>0.76200000000000001</c:v>
                </c:pt>
                <c:pt idx="2">
                  <c:v>0.76400000000000001</c:v>
                </c:pt>
                <c:pt idx="3">
                  <c:v>0.82699999999999996</c:v>
                </c:pt>
                <c:pt idx="4">
                  <c:v>0.84299999999999997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216576"/>
        <c:axId val="6513024"/>
      </c:barChart>
      <c:catAx>
        <c:axId val="342165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23A80"/>
                </a:solidFill>
              </a:defRPr>
            </a:pPr>
            <a:endParaRPr lang="en-US"/>
          </a:p>
        </c:txPr>
        <c:crossAx val="6513024"/>
        <c:crosses val="autoZero"/>
        <c:auto val="1"/>
        <c:lblAlgn val="ctr"/>
        <c:lblOffset val="100"/>
        <c:noMultiLvlLbl val="0"/>
      </c:catAx>
      <c:valAx>
        <c:axId val="651302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342165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23A8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[ENGIE.xls]Data!$A$113:$A$116</c:f>
              <c:strCache>
                <c:ptCount val="4"/>
                <c:pt idx="0">
                  <c:v>&gt;50 addetti</c:v>
                </c:pt>
                <c:pt idx="1">
                  <c:v>10-49 addetti</c:v>
                </c:pt>
                <c:pt idx="2">
                  <c:v>2-9 addetti</c:v>
                </c:pt>
                <c:pt idx="3">
                  <c:v>1 addetto</c:v>
                </c:pt>
              </c:strCache>
            </c:strRef>
          </c:cat>
          <c:val>
            <c:numRef>
              <c:f>[ENGIE.xls]Data!$B$113:$B$116</c:f>
              <c:numCache>
                <c:formatCode>0.0%</c:formatCode>
                <c:ptCount val="4"/>
                <c:pt idx="0">
                  <c:v>2E-3</c:v>
                </c:pt>
                <c:pt idx="1">
                  <c:v>3.5000000000000003E-2</c:v>
                </c:pt>
                <c:pt idx="2">
                  <c:v>0.35299999999999998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220864"/>
        <c:axId val="42357888"/>
      </c:barChart>
      <c:catAx>
        <c:axId val="332208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357888"/>
        <c:crosses val="autoZero"/>
        <c:auto val="1"/>
        <c:lblAlgn val="ctr"/>
        <c:lblOffset val="100"/>
        <c:noMultiLvlLbl val="0"/>
      </c:catAx>
      <c:valAx>
        <c:axId val="4235788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332208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solidFill>
            <a:srgbClr val="023A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2BD0-8D53-4208-AA26-EEA0CC04E862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B68FE-5DAD-43DD-8009-C21E82C0E9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9CA416-8B0C-42AB-9D11-A5E2A9F7FF71}" type="datetime1">
              <a:rPr lang="it-IT" smtClean="0"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AA9F8B4-7D01-C648-9346-EACD5554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0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ENGIE-Must2016-TemplatePPT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0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614364" y="952470"/>
            <a:ext cx="8099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Diversi fattori contribuiscono a rendere la riqualificazione immobiliare una priorità per il Paese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12" name="Rettangolo arrotondato 11"/>
          <p:cNvSpPr>
            <a:spLocks noChangeAspect="1"/>
          </p:cNvSpPr>
          <p:nvPr/>
        </p:nvSpPr>
        <p:spPr>
          <a:xfrm>
            <a:off x="1438744" y="2462884"/>
            <a:ext cx="2808000" cy="738950"/>
          </a:xfrm>
          <a:prstGeom prst="roundRect">
            <a:avLst/>
          </a:prstGeom>
          <a:solidFill>
            <a:srgbClr val="F47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HelveticaNeueLT Std Bold"/>
              </a:rPr>
              <a:t>28% del </a:t>
            </a:r>
            <a:r>
              <a:rPr lang="it-IT" sz="1600" b="1" dirty="0" smtClean="0">
                <a:latin typeface="HelveticaNeueLT Std Bold"/>
              </a:rPr>
              <a:t>consumo energetico </a:t>
            </a:r>
            <a:r>
              <a:rPr lang="it-IT" sz="1600" dirty="0" smtClean="0">
                <a:latin typeface="HelveticaNeueLT Std Bold"/>
              </a:rPr>
              <a:t>finale  dovuto al residenziale</a:t>
            </a:r>
          </a:p>
        </p:txBody>
      </p:sp>
      <p:sp>
        <p:nvSpPr>
          <p:cNvPr id="13" name="Rettangolo arrotondato 12"/>
          <p:cNvSpPr>
            <a:spLocks noChangeAspect="1"/>
          </p:cNvSpPr>
          <p:nvPr/>
        </p:nvSpPr>
        <p:spPr>
          <a:xfrm>
            <a:off x="1438744" y="3275044"/>
            <a:ext cx="2808000" cy="738950"/>
          </a:xfrm>
          <a:prstGeom prst="roundRect">
            <a:avLst/>
          </a:prstGeom>
          <a:solidFill>
            <a:srgbClr val="F47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HelveticaNeueLT Std Bold"/>
              </a:rPr>
              <a:t>500.000 edifici vulnerabili al </a:t>
            </a:r>
            <a:r>
              <a:rPr lang="it-IT" sz="1600" b="1" dirty="0" smtClean="0">
                <a:latin typeface="HelveticaNeueLT Std Bold"/>
              </a:rPr>
              <a:t>rischio </a:t>
            </a:r>
            <a:r>
              <a:rPr lang="it-IT" sz="1600" b="1" dirty="0">
                <a:latin typeface="HelveticaNeueLT Std Bold"/>
              </a:rPr>
              <a:t>sismico</a:t>
            </a:r>
            <a:endParaRPr lang="en-US" sz="1600" b="1" dirty="0">
              <a:latin typeface="HelveticaNeueLT Std Bold"/>
            </a:endParaRPr>
          </a:p>
        </p:txBody>
      </p:sp>
      <p:sp>
        <p:nvSpPr>
          <p:cNvPr id="14" name="Rettangolo arrotondato 13"/>
          <p:cNvSpPr>
            <a:spLocks noChangeAspect="1"/>
          </p:cNvSpPr>
          <p:nvPr/>
        </p:nvSpPr>
        <p:spPr>
          <a:xfrm>
            <a:off x="1438744" y="4087205"/>
            <a:ext cx="2808000" cy="738950"/>
          </a:xfrm>
          <a:prstGeom prst="roundRect">
            <a:avLst/>
          </a:prstGeom>
          <a:solidFill>
            <a:srgbClr val="F47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HelveticaNeueLT Std Bold"/>
              </a:rPr>
              <a:t>7.6% </a:t>
            </a:r>
            <a:r>
              <a:rPr lang="it-IT" sz="1600" dirty="0">
                <a:latin typeface="HelveticaNeueLT Std Bold"/>
              </a:rPr>
              <a:t>di </a:t>
            </a:r>
            <a:r>
              <a:rPr lang="it-IT" sz="1600" b="1" dirty="0">
                <a:latin typeface="HelveticaNeueLT Std Bold"/>
              </a:rPr>
              <a:t>consumo del suolo </a:t>
            </a:r>
            <a:r>
              <a:rPr lang="it-IT" sz="1600" dirty="0">
                <a:latin typeface="HelveticaNeueLT Std Bold"/>
              </a:rPr>
              <a:t>medio </a:t>
            </a:r>
            <a:r>
              <a:rPr lang="it-IT" sz="1600" dirty="0" smtClean="0">
                <a:latin typeface="HelveticaNeueLT Std Bold"/>
              </a:rPr>
              <a:t> (vs. media UE del 4,1%</a:t>
            </a:r>
            <a:r>
              <a:rPr lang="it-IT" sz="1400" dirty="0" smtClean="0">
                <a:latin typeface="HelveticaNeueLT Std Bold"/>
              </a:rPr>
              <a:t>)</a:t>
            </a:r>
            <a:endParaRPr lang="en-US" sz="1400" dirty="0">
              <a:latin typeface="HelveticaNeueLT Std Bold"/>
            </a:endParaRPr>
          </a:p>
        </p:txBody>
      </p:sp>
      <p:sp>
        <p:nvSpPr>
          <p:cNvPr id="15" name="Parentesi graffa chiusa 14"/>
          <p:cNvSpPr>
            <a:spLocks noChangeAspect="1"/>
          </p:cNvSpPr>
          <p:nvPr/>
        </p:nvSpPr>
        <p:spPr>
          <a:xfrm>
            <a:off x="4914906" y="1762194"/>
            <a:ext cx="242729" cy="3006451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5410199" y="2332165"/>
            <a:ext cx="30003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it-IT" sz="2000" dirty="0" smtClean="0">
                <a:solidFill>
                  <a:srgbClr val="0092D2"/>
                </a:solidFill>
                <a:latin typeface="HelveticaNeueLT Std Bold"/>
              </a:rPr>
              <a:t>La </a:t>
            </a:r>
            <a:r>
              <a:rPr lang="it-IT" sz="2000" b="1" dirty="0" smtClean="0">
                <a:solidFill>
                  <a:srgbClr val="0092D2"/>
                </a:solidFill>
                <a:latin typeface="HelveticaNeueLT Std Bold"/>
              </a:rPr>
              <a:t>rivoluzione energetica</a:t>
            </a:r>
            <a:r>
              <a:rPr lang="it-IT" sz="2000" dirty="0" smtClean="0">
                <a:solidFill>
                  <a:srgbClr val="0092D2"/>
                </a:solidFill>
                <a:latin typeface="HelveticaNeueLT Std Bold"/>
              </a:rPr>
              <a:t> degli edifici deve partire dal patrimonio immobiliare esistente</a:t>
            </a:r>
            <a:endParaRPr lang="it-IT" sz="2000" b="1" dirty="0" smtClean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8" name="Rettangolo arrotondato 7"/>
          <p:cNvSpPr>
            <a:spLocks noChangeAspect="1"/>
          </p:cNvSpPr>
          <p:nvPr/>
        </p:nvSpPr>
        <p:spPr>
          <a:xfrm>
            <a:off x="1438744" y="1650724"/>
            <a:ext cx="2808000" cy="738950"/>
          </a:xfrm>
          <a:prstGeom prst="roundRect">
            <a:avLst/>
          </a:prstGeom>
          <a:solidFill>
            <a:srgbClr val="F47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HelveticaNeueLT Std Bold"/>
              </a:rPr>
              <a:t>72% degli edifici costruito </a:t>
            </a:r>
            <a:r>
              <a:rPr lang="it-IT" sz="1600" b="1" dirty="0" smtClean="0">
                <a:latin typeface="HelveticaNeueLT Std Bold"/>
              </a:rPr>
              <a:t>prima del 1980</a:t>
            </a:r>
          </a:p>
        </p:txBody>
      </p:sp>
    </p:spTree>
    <p:extLst>
      <p:ext uri="{BB962C8B-B14F-4D97-AF65-F5344CB8AC3E}">
        <p14:creationId xmlns:p14="http://schemas.microsoft.com/office/powerpoint/2010/main" val="26213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Abbiamo individuato tre aree chiave di intervento per sostenere la rivoluzione energetica degli edifici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33423" y="1932115"/>
            <a:ext cx="7562851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rgbClr val="0092D2"/>
                </a:solidFill>
                <a:latin typeface="HelveticaNeueLT Std Bold"/>
              </a:rPr>
              <a:t>Facilitare il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finanziamento e l’incentivazione </a:t>
            </a:r>
            <a:r>
              <a:rPr lang="it-IT" b="1" dirty="0">
                <a:solidFill>
                  <a:srgbClr val="0092D2"/>
                </a:solidFill>
                <a:latin typeface="HelveticaNeueLT Std Bold"/>
              </a:rPr>
              <a:t>degli interventi</a:t>
            </a:r>
            <a:r>
              <a:rPr lang="it-IT" dirty="0">
                <a:solidFill>
                  <a:srgbClr val="0092D2"/>
                </a:solidFill>
                <a:latin typeface="HelveticaNeueLT Std Bold"/>
              </a:rPr>
              <a:t>, con particolare attenzione al tema dei condomini </a:t>
            </a:r>
            <a:endParaRPr lang="it-IT" dirty="0" smtClean="0">
              <a:solidFill>
                <a:srgbClr val="0092D2"/>
              </a:solidFill>
              <a:latin typeface="HelveticaNeueLT Std Bold"/>
            </a:endParaRP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Potenziare la filiera allargata delle costruzioni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e dell’efficienza energetica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rgbClr val="0092D2"/>
                </a:solidFill>
                <a:latin typeface="HelveticaNeueLT Std Bold"/>
              </a:rPr>
              <a:t>Accrescere la consapevolezza dei cittadini </a:t>
            </a:r>
            <a:r>
              <a:rPr lang="it-IT" dirty="0">
                <a:solidFill>
                  <a:srgbClr val="0092D2"/>
                </a:solidFill>
                <a:latin typeface="HelveticaNeueLT Std Bold"/>
              </a:rPr>
              <a:t>circa i benefici degli interventi di riqualificazione energetica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endParaRPr lang="it-IT" dirty="0" smtClean="0">
              <a:solidFill>
                <a:srgbClr val="0092D2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27980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1</a:t>
            </a:r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. Facilitare il finanziamento degli interventi 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85590" y="1443513"/>
            <a:ext cx="392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Richieste di detrazioni per </a:t>
            </a:r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tipologia d’intervento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it-IT" sz="1400" dirty="0">
                <a:solidFill>
                  <a:srgbClr val="0B5EB1"/>
                </a:solidFill>
                <a:latin typeface="HelveticaNeueLT Std Bold"/>
              </a:rPr>
              <a:t>valori medi, 2008-2016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)</a:t>
            </a:r>
            <a:endParaRPr lang="en-US" sz="1400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86300" y="1528396"/>
            <a:ext cx="4237363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Allineare gli stakeholder pubblici sulla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semplificazione delle procedure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Dare continuità al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sistema incentivante</a:t>
            </a:r>
            <a:r>
              <a:rPr lang="it-IT" dirty="0">
                <a:solidFill>
                  <a:srgbClr val="0092D2"/>
                </a:solidFill>
                <a:latin typeface="HelveticaNeueLT Std Bold"/>
              </a:rPr>
              <a:t>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con programmazione pluriennale e introdurre norme </a:t>
            </a:r>
            <a:r>
              <a:rPr lang="it-IT" i="1" dirty="0" smtClean="0">
                <a:solidFill>
                  <a:srgbClr val="0092D2"/>
                </a:solidFill>
                <a:latin typeface="HelveticaNeueLT Std Bold"/>
              </a:rPr>
              <a:t>ad hoc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per facilitare gli interventi nei condomini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Attivare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Fondo di Garanzia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per efficienza energetica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it-IT" dirty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ENEA, 2017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riangolo isoscele 5"/>
          <p:cNvSpPr/>
          <p:nvPr/>
        </p:nvSpPr>
        <p:spPr>
          <a:xfrm rot="5400000">
            <a:off x="3814625" y="3119287"/>
            <a:ext cx="1363298" cy="16121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2" y="1735900"/>
            <a:ext cx="5147905" cy="323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7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2. Potenziare la filiera allargata delle costruzioni e dell’efficienza energetica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369094"/>
              </p:ext>
            </p:extLst>
          </p:nvPr>
        </p:nvGraphicFramePr>
        <p:xfrm>
          <a:off x="341523" y="2358493"/>
          <a:ext cx="3468477" cy="2361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ANCE, 2017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riangolo isoscele 8"/>
          <p:cNvSpPr/>
          <p:nvPr/>
        </p:nvSpPr>
        <p:spPr>
          <a:xfrm rot="5400000">
            <a:off x="3763349" y="3119287"/>
            <a:ext cx="1363298" cy="16121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525602" y="1983567"/>
            <a:ext cx="4618397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Industrializzazione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 del settore delle costruzioni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Sistema di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crediti formativi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per le imprese per valorizzare chi investe in ricerca e sviluppo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0092D2"/>
                </a:solidFill>
                <a:latin typeface="HelveticaNeueLT Std Bold"/>
              </a:rPr>
              <a:t>Industry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 energetica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(in primis le </a:t>
            </a:r>
            <a:r>
              <a:rPr lang="it-IT" dirty="0" err="1" smtClean="0">
                <a:solidFill>
                  <a:srgbClr val="0092D2"/>
                </a:solidFill>
                <a:latin typeface="HelveticaNeueLT Std Bold"/>
              </a:rPr>
              <a:t>ESCo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), come fattore di traino per la trasformazione della filiera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it-IT" dirty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00025" y="1773717"/>
            <a:ext cx="3975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Struttura dimensionale delle imprese del settore delle costruzioni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(%, 2017)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49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3</a:t>
            </a:r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. Accrescere la consapevolezza dei cittadini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8149" y="1458665"/>
            <a:ext cx="463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La conoscenza delle famiglie sui benefici del risparmio energetico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(%, 2014)</a:t>
            </a:r>
            <a:endParaRPr lang="en-US" sz="1400" dirty="0">
              <a:solidFill>
                <a:srgbClr val="0B5EB1"/>
              </a:solidFill>
              <a:latin typeface="HelveticaNeueLT Std Bold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57" y="2014865"/>
            <a:ext cx="3819462" cy="268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IPSO, 2014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>
            <a:off x="3710604" y="3147862"/>
            <a:ext cx="1363298" cy="16121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836415" y="2043440"/>
            <a:ext cx="4142332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Comunicare i benefici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degli edifici efficienti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Creare un «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libretto di manutenzione della casa»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che consenta di programmare gli investimenti e costituisca un elemento valorizzante al momento della compravendita</a:t>
            </a:r>
          </a:p>
        </p:txBody>
      </p:sp>
    </p:spTree>
    <p:extLst>
      <p:ext uri="{BB962C8B-B14F-4D97-AF65-F5344CB8AC3E}">
        <p14:creationId xmlns:p14="http://schemas.microsoft.com/office/powerpoint/2010/main" val="40969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255129" y="1544271"/>
            <a:ext cx="815246" cy="720000"/>
          </a:xfrm>
          <a:prstGeom prst="roundRect">
            <a:avLst>
              <a:gd name="adj" fmla="val 10000"/>
            </a:avLst>
          </a:prstGeom>
          <a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ttangolo 2"/>
          <p:cNvSpPr/>
          <p:nvPr/>
        </p:nvSpPr>
        <p:spPr>
          <a:xfrm>
            <a:off x="1344057" y="1453449"/>
            <a:ext cx="75024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Allineamento degli stakeholder pubblici per l’armonizzazione delle norme</a:t>
            </a:r>
            <a:endParaRPr lang="en-US" sz="1600" b="1" dirty="0">
              <a:solidFill>
                <a:srgbClr val="0B5EB1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Implementare omogeneamente sul territorio il regolamento unico edilizio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Riformare la normativa condominiale per favorire l’approvazione delle </a:t>
            </a:r>
            <a:r>
              <a:rPr lang="it-IT" sz="1400" dirty="0" smtClean="0">
                <a:solidFill>
                  <a:srgbClr val="0092D2"/>
                </a:solidFill>
                <a:latin typeface="HelveticaNeueLT Std Bold"/>
              </a:rPr>
              <a:t>misure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Le linee d’azione in sintesi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44113" y="2531570"/>
            <a:ext cx="956725" cy="766074"/>
          </a:xfrm>
          <a:prstGeom prst="roundRect">
            <a:avLst>
              <a:gd name="adj" fmla="val 10000"/>
            </a:avLst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ttangolo 5"/>
          <p:cNvSpPr/>
          <p:nvPr/>
        </p:nvSpPr>
        <p:spPr>
          <a:xfrm>
            <a:off x="1344057" y="2248341"/>
            <a:ext cx="7403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Pianificazione su base pluriennale</a:t>
            </a:r>
            <a:endParaRPr lang="en-US" sz="1600" b="1" dirty="0">
              <a:solidFill>
                <a:srgbClr val="0B5EB1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Programmare gli incentivi su base pluriennale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Lanciare una strategia di comunicazione sui benefici ottenibili tramite l’efficientamento energetico diretta ai cittadini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Creare un «libretto di manutenzione della casa»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55129" y="3740732"/>
            <a:ext cx="858154" cy="720000"/>
          </a:xfrm>
          <a:prstGeom prst="roundRect">
            <a:avLst>
              <a:gd name="adj" fmla="val 10000"/>
            </a:avLst>
          </a:prstGeom>
          <a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ettangolo 7"/>
          <p:cNvSpPr/>
          <p:nvPr/>
        </p:nvSpPr>
        <p:spPr>
          <a:xfrm>
            <a:off x="1344057" y="3465593"/>
            <a:ext cx="75024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Mantenimento </a:t>
            </a:r>
            <a:r>
              <a:rPr lang="it-IT" sz="1600" b="1" dirty="0" err="1">
                <a:solidFill>
                  <a:srgbClr val="0B5EB1"/>
                </a:solidFill>
                <a:latin typeface="HelveticaNeueLT Std Bold"/>
              </a:rPr>
              <a:t>E</a:t>
            </a:r>
            <a:r>
              <a:rPr lang="it-IT" sz="1600" b="1" dirty="0" err="1" smtClean="0">
                <a:solidFill>
                  <a:srgbClr val="0B5EB1"/>
                </a:solidFill>
                <a:latin typeface="HelveticaNeueLT Std Bold"/>
              </a:rPr>
              <a:t>cobonus</a:t>
            </a:r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e misure </a:t>
            </a:r>
            <a:r>
              <a:rPr lang="it-IT" sz="1600" b="1" i="1" dirty="0">
                <a:solidFill>
                  <a:srgbClr val="0B5EB1"/>
                </a:solidFill>
                <a:latin typeface="HelveticaNeueLT Std Bold"/>
              </a:rPr>
              <a:t>ad hoc </a:t>
            </a:r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per abbattere i costi di interventi nei condomini</a:t>
            </a:r>
            <a:endParaRPr lang="en-US" sz="1600" b="1" dirty="0">
              <a:solidFill>
                <a:srgbClr val="0B5EB1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Mantenere </a:t>
            </a:r>
            <a:r>
              <a:rPr lang="it-IT" sz="1400" dirty="0" smtClean="0">
                <a:solidFill>
                  <a:srgbClr val="0092D2"/>
                </a:solidFill>
                <a:latin typeface="HelveticaNeueLT Std Bold"/>
              </a:rPr>
              <a:t>gli </a:t>
            </a:r>
            <a:r>
              <a:rPr lang="it-IT" sz="1400" dirty="0" err="1">
                <a:solidFill>
                  <a:srgbClr val="0092D2"/>
                </a:solidFill>
                <a:latin typeface="HelveticaNeueLT Std Bold"/>
              </a:rPr>
              <a:t>E</a:t>
            </a:r>
            <a:r>
              <a:rPr lang="it-IT" sz="1400" dirty="0" err="1" smtClean="0">
                <a:solidFill>
                  <a:srgbClr val="0092D2"/>
                </a:solidFill>
                <a:latin typeface="HelveticaNeueLT Std Bold"/>
              </a:rPr>
              <a:t>cobonus</a:t>
            </a:r>
            <a:r>
              <a:rPr lang="it-IT" sz="1400" dirty="0" smtClean="0">
                <a:solidFill>
                  <a:srgbClr val="0092D2"/>
                </a:solidFill>
                <a:latin typeface="HelveticaNeueLT Std Bold"/>
              </a:rPr>
              <a:t> </a:t>
            </a: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ai livelli attuali per interventi su scala individuale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Sostenere la diffusione del modello di contratto di rendimento energetico (EPC)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  <a:p>
            <a:pPr marL="285750" lvl="1" indent="-285750"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92D2"/>
                </a:solidFill>
                <a:latin typeface="HelveticaNeueLT Std Bold"/>
              </a:rPr>
              <a:t>Estendere l’applicazione del conto termico alle caldaie condominiali sul modello di quanto è già previsto per gli edifici della PA</a:t>
            </a:r>
            <a:endParaRPr lang="en-US" sz="1400" dirty="0">
              <a:solidFill>
                <a:srgbClr val="0092D2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24489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1562100"/>
            <a:ext cx="1892300" cy="20066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34823" y="2225703"/>
            <a:ext cx="23028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FFFF"/>
                </a:solidFill>
                <a:latin typeface="HelveticaNeueLT Std Bold"/>
              </a:rPr>
              <a:t>Grazie</a:t>
            </a:r>
            <a:endParaRPr lang="it-IT" sz="3200" dirty="0">
              <a:solidFill>
                <a:srgbClr val="FFFFFF"/>
              </a:solidFill>
              <a:latin typeface="HelveticaNeueLT Std Bold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499" y="2662180"/>
            <a:ext cx="3889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FFFF"/>
                </a:solidFill>
                <a:latin typeface="HelveticaNeueLT Std Bold"/>
              </a:rPr>
              <a:t>paolo.borzatta@ambrosetti.eu</a:t>
            </a:r>
            <a:endParaRPr lang="it-IT" dirty="0">
              <a:solidFill>
                <a:srgbClr val="FFFFFF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3878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1166" y="1310834"/>
            <a:ext cx="828874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cap="small" dirty="0">
                <a:solidFill>
                  <a:schemeClr val="bg1"/>
                </a:solidFill>
                <a:latin typeface="HelveticaNeueLT Std Bold"/>
              </a:rPr>
              <a:t>rigenerare il patrimonio immobiliare: </a:t>
            </a:r>
            <a:endParaRPr lang="it-IT" sz="3200" b="1" cap="small" dirty="0" smtClean="0">
              <a:solidFill>
                <a:schemeClr val="bg1"/>
              </a:solidFill>
              <a:latin typeface="HelveticaNeueLT Std Bold"/>
            </a:endParaRPr>
          </a:p>
          <a:p>
            <a:r>
              <a:rPr lang="it-IT" sz="3200" b="1" cap="small" dirty="0" smtClean="0">
                <a:solidFill>
                  <a:schemeClr val="bg1"/>
                </a:solidFill>
                <a:latin typeface="HelveticaNeueLT Std Bold"/>
              </a:rPr>
              <a:t>la </a:t>
            </a:r>
            <a:r>
              <a:rPr lang="it-IT" sz="3200" b="1" cap="small" dirty="0">
                <a:solidFill>
                  <a:schemeClr val="bg1"/>
                </a:solidFill>
                <a:latin typeface="HelveticaNeueLT Std Bold"/>
              </a:rPr>
              <a:t>rivoluzione energetica degli edifici</a:t>
            </a:r>
            <a:endParaRPr lang="en-US" sz="3200" b="1" dirty="0">
              <a:solidFill>
                <a:schemeClr val="bg1"/>
              </a:solidFill>
              <a:latin typeface="HelveticaNeueLT Std Bold"/>
            </a:endParaRPr>
          </a:p>
          <a:p>
            <a:pPr>
              <a:lnSpc>
                <a:spcPts val="2200"/>
              </a:lnSpc>
            </a:pPr>
            <a:endParaRPr lang="it-IT" sz="2400" dirty="0">
              <a:solidFill>
                <a:schemeClr val="bg1"/>
              </a:solidFill>
              <a:latin typeface="HelveticaNeueLT Std Bold"/>
              <a:cs typeface="HelveticaNeueLT Std Bold"/>
            </a:endParaRPr>
          </a:p>
          <a:p>
            <a:pPr>
              <a:lnSpc>
                <a:spcPts val="2200"/>
              </a:lnSpc>
            </a:pPr>
            <a:r>
              <a:rPr lang="it-IT" sz="2400" dirty="0">
                <a:solidFill>
                  <a:schemeClr val="bg1"/>
                </a:solidFill>
                <a:latin typeface="HelveticaNeueLT Std Bold"/>
                <a:cs typeface="HelveticaNeueLT Std Bold"/>
              </a:rPr>
              <a:t>Osservatorio dell’Innovazione Energetica </a:t>
            </a:r>
            <a:r>
              <a:rPr lang="it-IT" sz="2400" dirty="0" smtClean="0">
                <a:solidFill>
                  <a:schemeClr val="bg1"/>
                </a:solidFill>
                <a:latin typeface="HelveticaNeueLT Std Bold"/>
                <a:cs typeface="HelveticaNeueLT Std Bold"/>
              </a:rPr>
              <a:t>2017</a:t>
            </a:r>
            <a:endParaRPr lang="it-IT" sz="2400" dirty="0">
              <a:solidFill>
                <a:schemeClr val="bg1"/>
              </a:solidFill>
              <a:latin typeface="HelveticaNeueLT Std Bold"/>
              <a:cs typeface="HelveticaNeueLT Std Bold"/>
            </a:endParaRPr>
          </a:p>
          <a:p>
            <a:pPr>
              <a:lnSpc>
                <a:spcPts val="2200"/>
              </a:lnSpc>
            </a:pPr>
            <a:endParaRPr lang="it-IT" sz="2800" dirty="0">
              <a:solidFill>
                <a:schemeClr val="bg1"/>
              </a:solidFill>
              <a:latin typeface="HelveticaNeueLT Std Bold"/>
              <a:cs typeface="HelveticaNeueLT Std Bold"/>
            </a:endParaRPr>
          </a:p>
          <a:p>
            <a:pPr>
              <a:lnSpc>
                <a:spcPts val="2200"/>
              </a:lnSpc>
            </a:pPr>
            <a:endParaRPr lang="it-IT" sz="400" b="1" dirty="0">
              <a:solidFill>
                <a:schemeClr val="bg1"/>
              </a:solidFill>
              <a:latin typeface="HelveticaNeueLT Std Bold"/>
              <a:cs typeface="HelveticaNeueLT Std Bold"/>
            </a:endParaRPr>
          </a:p>
          <a:p>
            <a:pPr>
              <a:lnSpc>
                <a:spcPts val="2200"/>
              </a:lnSpc>
            </a:pPr>
            <a:r>
              <a:rPr lang="it-IT" sz="2400" b="1" dirty="0">
                <a:solidFill>
                  <a:schemeClr val="bg1"/>
                </a:solidFill>
                <a:latin typeface="HelveticaNeueLT Std Bold"/>
                <a:cs typeface="HelveticaNeueLT Std Bold"/>
              </a:rPr>
              <a:t>Paolo </a:t>
            </a:r>
            <a:r>
              <a:rPr lang="it-IT" sz="2400" b="1" dirty="0" err="1" smtClean="0">
                <a:solidFill>
                  <a:schemeClr val="bg1"/>
                </a:solidFill>
                <a:latin typeface="HelveticaNeueLT Std Bold"/>
                <a:cs typeface="HelveticaNeueLT Std Bold"/>
              </a:rPr>
              <a:t>Borzatta</a:t>
            </a:r>
            <a:endParaRPr lang="it-IT" sz="2400" b="1" dirty="0" smtClean="0">
              <a:solidFill>
                <a:schemeClr val="bg1"/>
              </a:solidFill>
              <a:latin typeface="HelveticaNeueLT Std Bold"/>
              <a:cs typeface="HelveticaNeueLT Std Bold"/>
            </a:endParaRPr>
          </a:p>
          <a:p>
            <a:pPr>
              <a:lnSpc>
                <a:spcPts val="2200"/>
              </a:lnSpc>
            </a:pPr>
            <a:r>
              <a:rPr lang="it-IT" sz="2000" dirty="0" smtClean="0">
                <a:solidFill>
                  <a:schemeClr val="bg1"/>
                </a:solidFill>
                <a:latin typeface="HelveticaNeueLT Std Bold"/>
                <a:cs typeface="HelveticaNeueLT Std Bold"/>
              </a:rPr>
              <a:t>Senior Partner, The European House - Ambrosetti</a:t>
            </a:r>
            <a:endParaRPr lang="it-IT" sz="2000" dirty="0">
              <a:solidFill>
                <a:schemeClr val="bg1"/>
              </a:solidFill>
              <a:latin typeface="HelveticaNeueLT Std Bold"/>
              <a:cs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3022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Il progetto in sintesi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61023" y="1359940"/>
            <a:ext cx="74942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Abbiamo analizzato la </a:t>
            </a:r>
            <a:r>
              <a:rPr lang="it-IT" b="1" dirty="0" smtClean="0">
                <a:solidFill>
                  <a:srgbClr val="0B5EB1"/>
                </a:solidFill>
                <a:latin typeface="HelveticaNeueLT Std Bold"/>
              </a:rPr>
              <a:t>composizione del patrimonio immobiliare </a:t>
            </a: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italiano focalizzandoci principalmente sul </a:t>
            </a:r>
            <a:r>
              <a:rPr lang="it-IT" b="1" dirty="0" smtClean="0">
                <a:solidFill>
                  <a:srgbClr val="0B5EB1"/>
                </a:solidFill>
                <a:latin typeface="HelveticaNeueLT Std Bold"/>
              </a:rPr>
              <a:t>settore residenziale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Abbiamo </a:t>
            </a:r>
            <a:r>
              <a:rPr lang="it-IT" dirty="0">
                <a:solidFill>
                  <a:srgbClr val="0B5EB1"/>
                </a:solidFill>
                <a:latin typeface="HelveticaNeueLT Std Bold"/>
              </a:rPr>
              <a:t>approfondito, con un </a:t>
            </a:r>
            <a:r>
              <a:rPr lang="it-IT" i="1" dirty="0">
                <a:solidFill>
                  <a:srgbClr val="0B5EB1"/>
                </a:solidFill>
                <a:latin typeface="HelveticaNeueLT Std Bold"/>
              </a:rPr>
              <a:t>panel</a:t>
            </a:r>
            <a:r>
              <a:rPr lang="it-IT" dirty="0">
                <a:solidFill>
                  <a:srgbClr val="0B5EB1"/>
                </a:solidFill>
                <a:latin typeface="HelveticaNeueLT Std Bold"/>
              </a:rPr>
              <a:t> di alto livello*, </a:t>
            </a: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le opportunità offerte da innovazione tecnologica e le strategie d’azione coerenti per un’effettiva </a:t>
            </a:r>
            <a:r>
              <a:rPr lang="it-IT" b="1" dirty="0" smtClean="0">
                <a:solidFill>
                  <a:srgbClr val="0B5EB1"/>
                </a:solidFill>
                <a:latin typeface="HelveticaNeueLT Std Bold"/>
              </a:rPr>
              <a:t>rigenerazione energetica </a:t>
            </a: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del patrimonio esistente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Abbiamo individuato tre ambiti di intervento e delle relative  </a:t>
            </a:r>
            <a:r>
              <a:rPr lang="it-IT" b="1" dirty="0" smtClean="0">
                <a:solidFill>
                  <a:srgbClr val="0B5EB1"/>
                </a:solidFill>
                <a:latin typeface="HelveticaNeueLT Std Bold"/>
              </a:rPr>
              <a:t>linee d’azione </a:t>
            </a:r>
            <a:r>
              <a:rPr lang="it-IT" dirty="0" smtClean="0">
                <a:solidFill>
                  <a:srgbClr val="0B5EB1"/>
                </a:solidFill>
                <a:latin typeface="HelveticaNeueLT Std Bold"/>
              </a:rPr>
              <a:t>per sostenere la rivoluzione energetica degli edifici</a:t>
            </a:r>
            <a:endParaRPr lang="it-IT" b="1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4364" y="4324588"/>
            <a:ext cx="8159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B5EB1"/>
                </a:solidFill>
                <a:latin typeface="HelveticaNeueLT Std Bold"/>
              </a:rPr>
              <a:t>(*) Sono state realizzate 12 interviste a esperti del settore energetico, </a:t>
            </a:r>
            <a:r>
              <a:rPr lang="it-IT" sz="1200" i="1" dirty="0">
                <a:solidFill>
                  <a:srgbClr val="0B5EB1"/>
                </a:solidFill>
                <a:latin typeface="HelveticaNeueLT Std Bold"/>
              </a:rPr>
              <a:t>opinion leader</a:t>
            </a:r>
            <a:r>
              <a:rPr lang="it-IT" sz="1200" dirty="0">
                <a:solidFill>
                  <a:srgbClr val="0B5EB1"/>
                </a:solidFill>
                <a:latin typeface="HelveticaNeueLT Std Bold"/>
              </a:rPr>
              <a:t>, rappresentanti delle Istituzioni e della </a:t>
            </a:r>
            <a:r>
              <a:rPr lang="it-IT" sz="1200" i="1" dirty="0">
                <a:solidFill>
                  <a:srgbClr val="0B5EB1"/>
                </a:solidFill>
                <a:latin typeface="HelveticaNeueLT Std Bold"/>
              </a:rPr>
              <a:t>business </a:t>
            </a:r>
            <a:r>
              <a:rPr lang="it-IT" sz="1200" i="1" dirty="0" smtClean="0">
                <a:solidFill>
                  <a:srgbClr val="0B5EB1"/>
                </a:solidFill>
                <a:latin typeface="HelveticaNeueLT Std Bold"/>
              </a:rPr>
              <a:t>community</a:t>
            </a:r>
            <a:endParaRPr lang="it-IT" sz="1200" dirty="0">
              <a:solidFill>
                <a:srgbClr val="0B5EB1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9638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spect="1"/>
          </p:cNvSpPr>
          <p:nvPr/>
        </p:nvSpPr>
        <p:spPr>
          <a:xfrm>
            <a:off x="614365" y="1476443"/>
            <a:ext cx="7706592" cy="409035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Massimo </a:t>
            </a:r>
            <a:r>
              <a:rPr lang="it-IT" sz="1400" b="1" cap="small" dirty="0" err="1" smtClean="0">
                <a:solidFill>
                  <a:srgbClr val="0B5EB1"/>
                </a:solidFill>
                <a:latin typeface="HelveticaNeueLT Std Bold"/>
              </a:rPr>
              <a:t>Buccilli</a:t>
            </a: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200" cap="small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Amministratore Delegato, </a:t>
            </a:r>
            <a:r>
              <a:rPr lang="it-IT" sz="1200" dirty="0" err="1" smtClean="0">
                <a:solidFill>
                  <a:srgbClr val="0B5EB1"/>
                </a:solidFill>
                <a:latin typeface="HelveticaNeueLT Std Bold"/>
              </a:rPr>
              <a:t>Velux</a:t>
            </a:r>
            <a:r>
              <a:rPr lang="it-IT" sz="1200" cap="small" dirty="0" smtClean="0">
                <a:solidFill>
                  <a:srgbClr val="0B5EB1"/>
                </a:solidFill>
                <a:latin typeface="HelveticaNeueLT Std Bold"/>
              </a:rPr>
              <a:t>)</a:t>
            </a:r>
            <a:endParaRPr lang="it-IT" sz="1400" cap="small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Claudia </a:t>
            </a:r>
            <a:r>
              <a:rPr lang="it-IT" sz="1400" b="1" cap="small" dirty="0" err="1" smtClean="0">
                <a:solidFill>
                  <a:srgbClr val="0B5EB1"/>
                </a:solidFill>
                <a:latin typeface="HelveticaNeueLT Std Bold"/>
              </a:rPr>
              <a:t>Canevari</a:t>
            </a: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(Vicedirettore Unità per l’Efficienza Energetica, Commissione Europea)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Giuseppe </a:t>
            </a:r>
            <a:r>
              <a:rPr lang="it-IT" sz="1400" b="1" cap="small" dirty="0" err="1" smtClean="0">
                <a:solidFill>
                  <a:srgbClr val="0B5EB1"/>
                </a:solidFill>
                <a:latin typeface="HelveticaNeueLT Std Bold"/>
              </a:rPr>
              <a:t>Dazzi</a:t>
            </a: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200" cap="small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Coordinatore Desk Energy, Mediocredito Italiano)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Filippo delle Piane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(Presidente, ANCE Genova; Vice Presidente, ANCE nazionale con delega all’Edilizia e al Territorio)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400" b="1" cap="small" dirty="0" smtClean="0">
                <a:solidFill>
                  <a:srgbClr val="0B5EB1"/>
                </a:solidFill>
                <a:latin typeface="HelveticaNeueLT Std Bold"/>
              </a:rPr>
              <a:t>Fabio Del </a:t>
            </a:r>
            <a:r>
              <a:rPr lang="en-US" sz="1400" b="1" cap="small" dirty="0" err="1" smtClean="0">
                <a:solidFill>
                  <a:srgbClr val="0B5EB1"/>
                </a:solidFill>
                <a:latin typeface="HelveticaNeueLT Std Bold"/>
              </a:rPr>
              <a:t>Prete</a:t>
            </a:r>
            <a:r>
              <a:rPr lang="en-US" sz="1400" b="1" cap="small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en-US" sz="1200" dirty="0" smtClean="0">
                <a:solidFill>
                  <a:srgbClr val="0B5EB1"/>
                </a:solidFill>
                <a:latin typeface="HelveticaNeueLT Std Bold"/>
              </a:rPr>
              <a:t>(Country Lead Building Technologies, Siemens)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Enrico Loccioni </a:t>
            </a:r>
            <a:r>
              <a:rPr lang="it-IT" sz="1200" cap="small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Presidente Loccioni Group)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it-IT" sz="1200" dirty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it-IT" sz="12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it-IT" sz="1200" dirty="0">
              <a:solidFill>
                <a:srgbClr val="0B5EB1"/>
              </a:solidFill>
              <a:latin typeface="HelveticaNeueLT Std Bold"/>
            </a:endParaRPr>
          </a:p>
          <a:p>
            <a:pPr>
              <a:lnSpc>
                <a:spcPct val="114000"/>
              </a:lnSpc>
            </a:pPr>
            <a:endParaRPr lang="it-IT" sz="1200" dirty="0">
              <a:solidFill>
                <a:srgbClr val="0B5EB1"/>
              </a:solidFill>
              <a:latin typeface="HelveticaNeueLT Std Bold"/>
            </a:endParaRPr>
          </a:p>
          <a:p>
            <a:pPr>
              <a:lnSpc>
                <a:spcPct val="114000"/>
              </a:lnSpc>
            </a:pPr>
            <a:endParaRPr lang="it-IT" sz="14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it-IT" sz="1400" b="1" cap="small" dirty="0">
                <a:solidFill>
                  <a:srgbClr val="0B5EB1"/>
                </a:solidFill>
                <a:latin typeface="HelveticaNeueLT Std Bold"/>
              </a:rPr>
              <a:t>Stefano Lo Russo</a:t>
            </a:r>
            <a:r>
              <a:rPr lang="it-IT" sz="1600" b="1" cap="small" dirty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200" dirty="0">
                <a:solidFill>
                  <a:srgbClr val="0B5EB1"/>
                </a:solidFill>
                <a:latin typeface="HelveticaNeueLT Std Bold"/>
              </a:rPr>
              <a:t>(Presidente della Commissione Politiche abitative, urbanistica e lavori pubblici, ANCI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)</a:t>
            </a:r>
            <a:endParaRPr lang="it-IT" sz="1400" b="1" cap="small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Stefano </a:t>
            </a:r>
            <a:r>
              <a:rPr lang="it-IT" sz="1400" b="1" cap="small" dirty="0" err="1" smtClean="0">
                <a:solidFill>
                  <a:srgbClr val="0B5EB1"/>
                </a:solidFill>
                <a:latin typeface="HelveticaNeueLT Std Bold"/>
              </a:rPr>
              <a:t>Melazzini</a:t>
            </a: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(Responsabile Ufficio Supporto Specialistico, Mediocredito Italiano) </a:t>
            </a:r>
            <a:endParaRPr lang="en-US" sz="12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Dino Piacentini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(Presidente Associazione Nazionale Imprese Edili Manifatturiere – ANIEM)</a:t>
            </a:r>
            <a:endParaRPr lang="en-US" sz="12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Gianni Silvestrini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Direttore Scientifico, Kyoto Club)</a:t>
            </a:r>
            <a:endParaRPr lang="en-US" sz="14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Federico Testa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en-US" sz="1200" dirty="0" err="1" smtClean="0">
                <a:solidFill>
                  <a:srgbClr val="0B5EB1"/>
                </a:solidFill>
                <a:latin typeface="HelveticaNeueLT Std Bold"/>
              </a:rPr>
              <a:t>Presidente</a:t>
            </a:r>
            <a:r>
              <a:rPr lang="en-US" sz="1200" dirty="0" smtClean="0">
                <a:solidFill>
                  <a:srgbClr val="0B5EB1"/>
                </a:solidFill>
                <a:latin typeface="HelveticaNeueLT Std Bold"/>
              </a:rPr>
              <a:t>, ENEA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)</a:t>
            </a:r>
            <a:endParaRPr lang="en-US" sz="12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400" b="1" cap="small" dirty="0" smtClean="0">
                <a:solidFill>
                  <a:srgbClr val="0B5EB1"/>
                </a:solidFill>
                <a:latin typeface="HelveticaNeueLT Std Bold"/>
              </a:rPr>
              <a:t>Franco Villani 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(</a:t>
            </a:r>
            <a:r>
              <a:rPr lang="en-US" sz="1200" dirty="0" err="1" smtClean="0">
                <a:solidFill>
                  <a:srgbClr val="0B5EB1"/>
                </a:solidFill>
                <a:latin typeface="HelveticaNeueLT Std Bold"/>
              </a:rPr>
              <a:t>Amministratore</a:t>
            </a:r>
            <a:r>
              <a:rPr lang="en-US" sz="1200" dirty="0" smtClean="0">
                <a:solidFill>
                  <a:srgbClr val="0B5EB1"/>
                </a:solidFill>
                <a:latin typeface="HelveticaNeueLT Std Bold"/>
              </a:rPr>
              <a:t> </a:t>
            </a:r>
            <a:r>
              <a:rPr lang="en-US" sz="1200" dirty="0" err="1" smtClean="0">
                <a:solidFill>
                  <a:srgbClr val="0B5EB1"/>
                </a:solidFill>
                <a:latin typeface="HelveticaNeueLT Std Bold"/>
              </a:rPr>
              <a:t>Delegato</a:t>
            </a:r>
            <a:r>
              <a:rPr lang="en-US" sz="1200" dirty="0" smtClean="0">
                <a:solidFill>
                  <a:srgbClr val="0B5EB1"/>
                </a:solidFill>
                <a:latin typeface="HelveticaNeueLT Std Bold"/>
              </a:rPr>
              <a:t>, </a:t>
            </a:r>
            <a:r>
              <a:rPr lang="en-US" sz="1200" dirty="0" err="1" smtClean="0">
                <a:solidFill>
                  <a:srgbClr val="0B5EB1"/>
                </a:solidFill>
                <a:latin typeface="HelveticaNeueLT Std Bold"/>
              </a:rPr>
              <a:t>Bticino</a:t>
            </a:r>
            <a:r>
              <a:rPr lang="it-IT" sz="1200" dirty="0" smtClean="0">
                <a:solidFill>
                  <a:srgbClr val="0B5EB1"/>
                </a:solidFill>
                <a:latin typeface="HelveticaNeueLT Std Bold"/>
              </a:rPr>
              <a:t>)</a:t>
            </a:r>
            <a:endParaRPr lang="en-US" sz="1400" dirty="0" smtClean="0">
              <a:solidFill>
                <a:srgbClr val="0B5EB1"/>
              </a:solidFill>
              <a:latin typeface="HelveticaNeueLT Std Bold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400" b="1" cap="small" dirty="0" smtClean="0">
              <a:solidFill>
                <a:srgbClr val="0B5EB1"/>
              </a:solidFill>
              <a:latin typeface="HelveticaNeueLT Std Bold"/>
            </a:endParaRPr>
          </a:p>
          <a:p>
            <a:endParaRPr lang="it-IT" sz="1400" b="1" dirty="0" smtClean="0">
              <a:solidFill>
                <a:srgbClr val="0B5EB1"/>
              </a:solidFill>
              <a:latin typeface="HelveticaNeueLT Std Bold"/>
            </a:endParaRPr>
          </a:p>
          <a:p>
            <a:endParaRPr lang="it-IT" sz="1400" b="1" dirty="0" smtClean="0">
              <a:solidFill>
                <a:srgbClr val="0B5EB1"/>
              </a:solidFill>
              <a:latin typeface="HelveticaNeueLT Std Bold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1400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2000" b="1" i="1" cap="small" dirty="0">
                <a:solidFill>
                  <a:srgbClr val="0B5EB1"/>
                </a:solidFill>
                <a:latin typeface="HelveticaNeueLT Std Bold"/>
              </a:rPr>
              <a:t>stakeholder</a:t>
            </a:r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 intervistati </a:t>
            </a:r>
          </a:p>
        </p:txBody>
      </p:sp>
    </p:spTree>
    <p:extLst>
      <p:ext uri="{BB962C8B-B14F-4D97-AF65-F5344CB8AC3E}">
        <p14:creationId xmlns:p14="http://schemas.microsoft.com/office/powerpoint/2010/main" val="6371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I numeri chiave degli edifici residenziali in Italia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8149" y="1422826"/>
            <a:ext cx="4333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Edifici residenziali sul totale degli edifici</a:t>
            </a:r>
          </a:p>
          <a:p>
            <a:pPr algn="ctr"/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(%, 2015)</a:t>
            </a:r>
            <a:endParaRPr lang="en-US" sz="1400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160714" y="1603787"/>
            <a:ext cx="3718881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Gli edifici a destinazione d’uso del residenziale sono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12,2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milioni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pari a oltre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31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milioni di abitazioni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Gli edifici del settore civile sono responsabili del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40%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del consumo energetico finale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(28% residenziale e 12% dei servizi)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</a:t>
            </a:r>
            <a:r>
              <a:rPr lang="it-IT" sz="1200" dirty="0" err="1" smtClean="0">
                <a:solidFill>
                  <a:schemeClr val="bg1">
                    <a:lumMod val="50000"/>
                  </a:schemeClr>
                </a:solidFill>
              </a:rPr>
              <a:t>Eurostat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, 2017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08240"/>
              </p:ext>
            </p:extLst>
          </p:nvPr>
        </p:nvGraphicFramePr>
        <p:xfrm>
          <a:off x="200025" y="18383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9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8043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Il consumo energetico del residenziale è aumentato nel tempo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47674" y="1509018"/>
            <a:ext cx="463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Variazione del consumo energetico nel settore residenziale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(%, 2006-2015)</a:t>
            </a:r>
            <a:endParaRPr lang="en-US" sz="1400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32558" y="2149501"/>
            <a:ext cx="2914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Nel decennio 2006-2015, a fronte di una riduzione del consumo energetico finale del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17,10%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, il consumo  energetico del residenziale è aumentato dello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0,22%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026768"/>
            <a:ext cx="45783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73" y="1636630"/>
            <a:ext cx="648072" cy="648072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</a:t>
            </a:r>
            <a:r>
              <a:rPr lang="it-IT" sz="1200" dirty="0" err="1" smtClean="0">
                <a:solidFill>
                  <a:schemeClr val="bg1">
                    <a:lumMod val="50000"/>
                  </a:schemeClr>
                </a:solidFill>
              </a:rPr>
              <a:t>Eurostat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, 2017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92291"/>
            <a:ext cx="7587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… anche a causa di un’età media elevata delle abitazioni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4" name="Parentesi graffa chiusa 3"/>
          <p:cNvSpPr/>
          <p:nvPr/>
        </p:nvSpPr>
        <p:spPr>
          <a:xfrm>
            <a:off x="5200650" y="1885950"/>
            <a:ext cx="314325" cy="2609850"/>
          </a:xfrm>
          <a:prstGeom prst="rightBrace">
            <a:avLst>
              <a:gd name="adj1" fmla="val 26515"/>
              <a:gd name="adj2" fmla="val 50000"/>
            </a:avLst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5842727" y="2729210"/>
            <a:ext cx="2657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Il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72%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delle abitazioni italiane è stato costruito prima del 1980</a:t>
            </a:r>
            <a:endParaRPr lang="it-IT" b="1" dirty="0" smtClean="0">
              <a:solidFill>
                <a:srgbClr val="0092D2"/>
              </a:solidFill>
              <a:latin typeface="HelveticaNeueLT Std Bold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0025" y="4581525"/>
            <a:ext cx="532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Fonte: rielaborazione TEH-A su dati PANZEB, 2017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36083" y="1420209"/>
            <a:ext cx="5777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B5EB1"/>
                </a:solidFill>
                <a:latin typeface="HelveticaNeueLT Std Bold"/>
              </a:rPr>
              <a:t>Stock delle abitazioni per periodo di costruzione </a:t>
            </a:r>
            <a:r>
              <a:rPr lang="it-IT" sz="1400" dirty="0" smtClean="0">
                <a:solidFill>
                  <a:srgbClr val="0B5EB1"/>
                </a:solidFill>
                <a:latin typeface="HelveticaNeueLT Std Bold"/>
              </a:rPr>
              <a:t>(%, 2017)</a:t>
            </a:r>
            <a:endParaRPr lang="en-US" sz="1400" dirty="0">
              <a:solidFill>
                <a:srgbClr val="0B5EB1"/>
              </a:solidFill>
              <a:latin typeface="HelveticaNeueLT Std Bold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34" y="1535291"/>
            <a:ext cx="4852856" cy="331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8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5" y="952470"/>
            <a:ext cx="758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Il nuovo </a:t>
            </a:r>
            <a:r>
              <a:rPr lang="it-IT" sz="2000" b="1" cap="small" dirty="0">
                <a:solidFill>
                  <a:srgbClr val="0B5EB1"/>
                </a:solidFill>
                <a:latin typeface="HelveticaNeueLT Std Bold"/>
              </a:rPr>
              <a:t>paradigma di "Casa </a:t>
            </a:r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4.0" apre opportunità per una rigenerazione degli edifici …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652589" y="2301784"/>
            <a:ext cx="3050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Innovazione tecnologica, crescente interoperabilità  tra i sistemi ma anche maggiore attenzione al tema della sostenibilità diventano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fattori abilitanti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della </a:t>
            </a:r>
            <a:r>
              <a:rPr lang="it-IT" dirty="0" smtClean="0">
                <a:solidFill>
                  <a:srgbClr val="FF0000"/>
                </a:solidFill>
                <a:latin typeface="HelveticaNeueLT Std Bold"/>
              </a:rPr>
              <a:t>«Casa 4.0»</a:t>
            </a:r>
            <a:endParaRPr lang="it-IT" dirty="0">
              <a:solidFill>
                <a:srgbClr val="FF0000"/>
              </a:solidFill>
              <a:latin typeface="HelveticaNeueLT Std Bold"/>
            </a:endParaRPr>
          </a:p>
        </p:txBody>
      </p:sp>
      <p:sp>
        <p:nvSpPr>
          <p:cNvPr id="5" name="Parentesi graffa chiusa 4"/>
          <p:cNvSpPr>
            <a:spLocks noChangeAspect="1"/>
          </p:cNvSpPr>
          <p:nvPr/>
        </p:nvSpPr>
        <p:spPr>
          <a:xfrm>
            <a:off x="5113203" y="1798483"/>
            <a:ext cx="242729" cy="3006451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4" y="1690811"/>
            <a:ext cx="4289523" cy="313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4364" y="952470"/>
            <a:ext cx="7945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cap="small" dirty="0" smtClean="0">
                <a:solidFill>
                  <a:srgbClr val="0B5EB1"/>
                </a:solidFill>
                <a:latin typeface="HelveticaNeueLT Std Bold"/>
              </a:rPr>
              <a:t>… con risparmi energetici che possono produrre fino a un dimezzamento dei costi operativi</a:t>
            </a:r>
            <a:endParaRPr lang="it-IT" sz="20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2925" y="1744535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B5EB1"/>
                </a:solidFill>
                <a:latin typeface="HelveticaNeueLT Std Bold"/>
              </a:rPr>
              <a:t>Ripartizione dei costi nel ciclo vitale di un edificio</a:t>
            </a:r>
            <a:endParaRPr lang="en-US" sz="1600" b="1" dirty="0">
              <a:solidFill>
                <a:srgbClr val="0B5EB1"/>
              </a:solidFill>
              <a:latin typeface="HelveticaNeueLT Std Bold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246147"/>
            <a:ext cx="5448300" cy="226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nettore 2 11"/>
          <p:cNvCxnSpPr/>
          <p:nvPr/>
        </p:nvCxnSpPr>
        <p:spPr>
          <a:xfrm>
            <a:off x="5638800" y="4238625"/>
            <a:ext cx="809625" cy="952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481476" y="3652137"/>
            <a:ext cx="2657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Costi riducibili fino al </a:t>
            </a:r>
            <a:r>
              <a:rPr lang="it-IT" b="1" dirty="0" smtClean="0">
                <a:solidFill>
                  <a:srgbClr val="0092D2"/>
                </a:solidFill>
                <a:latin typeface="HelveticaNeueLT Std Bold"/>
              </a:rPr>
              <a:t>50% </a:t>
            </a:r>
            <a:r>
              <a:rPr lang="it-IT" dirty="0" smtClean="0">
                <a:solidFill>
                  <a:srgbClr val="0092D2"/>
                </a:solidFill>
                <a:latin typeface="HelveticaNeueLT Std Bold"/>
              </a:rPr>
              <a:t>adottando gli standard più elevati di efficienza energetica </a:t>
            </a:r>
            <a:endParaRPr lang="it-IT" b="1" dirty="0" smtClean="0">
              <a:solidFill>
                <a:srgbClr val="0092D2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19991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910</Words>
  <Application>Microsoft Office PowerPoint</Application>
  <PresentationFormat>Presentazione su schermo (16:9)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personalizzata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boutique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Lorenzo Lollini</dc:creator>
  <cp:lastModifiedBy>Francesco Galletti</cp:lastModifiedBy>
  <cp:revision>131</cp:revision>
  <dcterms:created xsi:type="dcterms:W3CDTF">2013-05-02T07:11:37Z</dcterms:created>
  <dcterms:modified xsi:type="dcterms:W3CDTF">2017-11-10T17:14:44Z</dcterms:modified>
</cp:coreProperties>
</file>