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15"/>
  </p:notesMasterIdLst>
  <p:sldIdLst>
    <p:sldId id="257" r:id="rId2"/>
    <p:sldId id="280" r:id="rId3"/>
    <p:sldId id="293" r:id="rId4"/>
    <p:sldId id="294" r:id="rId5"/>
    <p:sldId id="295" r:id="rId6"/>
    <p:sldId id="296" r:id="rId7"/>
    <p:sldId id="297" r:id="rId8"/>
    <p:sldId id="298" r:id="rId9"/>
    <p:sldId id="299" r:id="rId10"/>
    <p:sldId id="300" r:id="rId11"/>
    <p:sldId id="291" r:id="rId12"/>
    <p:sldId id="301" r:id="rId13"/>
    <p:sldId id="281" r:id="rId14"/>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6B21BC98-BB2D-6C41-9DC4-967D60528E81}">
          <p14:sldIdLst/>
        </p14:section>
        <p14:section name="TEMPLATE" id="{7712036F-E8B6-F44B-846A-83EAEB20B8BA}">
          <p14:sldIdLst>
            <p14:sldId id="257"/>
            <p14:sldId id="280"/>
            <p14:sldId id="293"/>
            <p14:sldId id="294"/>
            <p14:sldId id="295"/>
            <p14:sldId id="296"/>
            <p14:sldId id="297"/>
            <p14:sldId id="298"/>
            <p14:sldId id="299"/>
            <p14:sldId id="300"/>
            <p14:sldId id="291"/>
            <p14:sldId id="301"/>
            <p14:sldId id="28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orient="horz" pos="1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DEC"/>
    <a:srgbClr val="0B5EB1"/>
    <a:srgbClr val="404040"/>
    <a:srgbClr val="FF6600"/>
    <a:srgbClr val="C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3727" autoAdjust="0"/>
  </p:normalViewPr>
  <p:slideViewPr>
    <p:cSldViewPr snapToGrid="0" snapToObjects="1">
      <p:cViewPr varScale="1">
        <p:scale>
          <a:sx n="65" d="100"/>
          <a:sy n="65" d="100"/>
        </p:scale>
        <p:origin x="754" y="53"/>
      </p:cViewPr>
      <p:guideLst>
        <p:guide orient="horz" pos="1620"/>
        <p:guide pos="2880"/>
        <p:guide orient="horz" pos="16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7D712-F72A-4274-8E22-5AE5F8DAF406}" type="datetimeFigureOut">
              <a:rPr lang="it-IT" smtClean="0"/>
              <a:t>12/11/2017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1A01A-D5AE-40C1-9DE3-5FB3A87522AD}" type="slidenum">
              <a:rPr lang="it-IT" smtClean="0"/>
              <a:t>‹N›</a:t>
            </a:fld>
            <a:endParaRPr lang="it-IT"/>
          </a:p>
        </p:txBody>
      </p:sp>
    </p:spTree>
    <p:extLst>
      <p:ext uri="{BB962C8B-B14F-4D97-AF65-F5344CB8AC3E}">
        <p14:creationId xmlns:p14="http://schemas.microsoft.com/office/powerpoint/2010/main" val="1917339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Nigel Government and LA policy has a massive spotlight on fuel poverty and Keepmoat’s activities in this area are significant.</a:t>
            </a:r>
          </a:p>
          <a:p>
            <a:pPr marL="171450" indent="-171450">
              <a:buFont typeface="Arial" panose="020B0604020202020204" pitchFamily="34" charset="0"/>
              <a:buChar char="•"/>
            </a:pPr>
            <a:r>
              <a:rPr lang="en-GB" dirty="0"/>
              <a:t>All our clients</a:t>
            </a:r>
            <a:r>
              <a:rPr lang="en-GB" baseline="0" dirty="0"/>
              <a:t> want to tackle fuel poverty across the portfolios but very few schemes have succeeded. Our service in Oldham is now renowned for the scale of impact (helping over 1,200 people a year) and the health cost savings that it is bringing (reducing Emergency Admissions by 32%). </a:t>
            </a:r>
          </a:p>
          <a:p>
            <a:pPr marL="171450" indent="-171450">
              <a:buFont typeface="Arial" panose="020B0604020202020204" pitchFamily="34" charset="0"/>
              <a:buChar char="•"/>
            </a:pPr>
            <a:r>
              <a:rPr lang="en-GB" baseline="0" dirty="0"/>
              <a:t>Greater Manchester are due to roll this service out across all 10 local authorities and we believe that this model can be taken to other partnerships of Local Authorities and NHS CCGs.</a:t>
            </a:r>
          </a:p>
          <a:p>
            <a:pPr marL="171450" indent="-171450">
              <a:buFont typeface="Arial" panose="020B0604020202020204" pitchFamily="34" charset="0"/>
              <a:buChar char="•"/>
            </a:pPr>
            <a:r>
              <a:rPr lang="en-GB" baseline="0" dirty="0"/>
              <a:t>Refer to the clients we work with</a:t>
            </a:r>
          </a:p>
          <a:p>
            <a:pPr marL="171450" indent="-171450">
              <a:buFont typeface="Arial" panose="020B0604020202020204" pitchFamily="34" charset="0"/>
              <a:buChar char="•"/>
            </a:pPr>
            <a:r>
              <a:rPr lang="en-GB" baseline="0" dirty="0"/>
              <a:t>This links directly into the ENGIE ‘Local Energy Offers’  - supporting Council strategic ambitions</a:t>
            </a:r>
            <a:endParaRPr lang="en-GB" dirty="0"/>
          </a:p>
        </p:txBody>
      </p:sp>
      <p:sp>
        <p:nvSpPr>
          <p:cNvPr id="4" name="Slide Number Placeholder 3"/>
          <p:cNvSpPr>
            <a:spLocks noGrp="1"/>
          </p:cNvSpPr>
          <p:nvPr>
            <p:ph type="sldNum" sz="quarter" idx="10"/>
          </p:nvPr>
        </p:nvSpPr>
        <p:spPr/>
        <p:txBody>
          <a:bodyPr/>
          <a:lstStyle/>
          <a:p>
            <a:pPr>
              <a:defRPr/>
            </a:pPr>
            <a:fld id="{B0801E4C-66D0-478A-904F-116F87400A02}" type="slidenum">
              <a:rPr lang="en-GB" smtClean="0"/>
              <a:pPr>
                <a:defRPr/>
              </a:pPr>
              <a:t>11</a:t>
            </a:fld>
            <a:endParaRPr lang="en-GB" dirty="0"/>
          </a:p>
        </p:txBody>
      </p:sp>
    </p:spTree>
    <p:extLst>
      <p:ext uri="{BB962C8B-B14F-4D97-AF65-F5344CB8AC3E}">
        <p14:creationId xmlns:p14="http://schemas.microsoft.com/office/powerpoint/2010/main" val="350966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olo e contenuto">
    <p:spTree>
      <p:nvGrpSpPr>
        <p:cNvPr id="1" name=""/>
        <p:cNvGrpSpPr/>
        <p:nvPr/>
      </p:nvGrpSpPr>
      <p:grpSpPr>
        <a:xfrm>
          <a:off x="0" y="0"/>
          <a:ext cx="0" cy="0"/>
          <a:chOff x="0" y="0"/>
          <a:chExt cx="0" cy="0"/>
        </a:xfrm>
      </p:grpSpPr>
      <p:sp>
        <p:nvSpPr>
          <p:cNvPr id="4" name="Segnaposto data 3"/>
          <p:cNvSpPr>
            <a:spLocks noGrp="1"/>
          </p:cNvSpPr>
          <p:nvPr>
            <p:ph type="dt" sz="half" idx="10"/>
          </p:nvPr>
        </p:nvSpPr>
        <p:spPr>
          <a:xfrm>
            <a:off x="457200" y="4767264"/>
            <a:ext cx="2133600" cy="273844"/>
          </a:xfrm>
          <a:prstGeom prst="rect">
            <a:avLst/>
          </a:prstGeom>
        </p:spPr>
        <p:txBody>
          <a:bodyPr/>
          <a:lstStyle/>
          <a:p>
            <a:fld id="{5EAC48BC-84B5-314C-BD06-51EDC6A22ABE}" type="datetimeFigureOut">
              <a:rPr lang="it-IT" smtClean="0"/>
              <a:t>12/11/2017</a:t>
            </a:fld>
            <a:endParaRPr lang="it-IT"/>
          </a:p>
        </p:txBody>
      </p:sp>
      <p:sp>
        <p:nvSpPr>
          <p:cNvPr id="5" name="Segnaposto piè di pagina 4"/>
          <p:cNvSpPr>
            <a:spLocks noGrp="1"/>
          </p:cNvSpPr>
          <p:nvPr>
            <p:ph type="ftr" sz="quarter" idx="11"/>
          </p:nvPr>
        </p:nvSpPr>
        <p:spPr>
          <a:xfrm>
            <a:off x="3124200" y="4767264"/>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4"/>
            <a:ext cx="2133600" cy="273844"/>
          </a:xfrm>
          <a:prstGeom prst="rect">
            <a:avLst/>
          </a:prstGeom>
        </p:spPr>
        <p:txBody>
          <a:bodyPr/>
          <a:lstStyle/>
          <a:p>
            <a:fld id="{DAA9F8B4-7D01-C648-9346-EACD555448A5}" type="slidenum">
              <a:rPr lang="it-IT" smtClean="0"/>
              <a:t>‹N›</a:t>
            </a:fld>
            <a:endParaRPr lang="it-IT"/>
          </a:p>
        </p:txBody>
      </p:sp>
    </p:spTree>
    <p:extLst>
      <p:ext uri="{BB962C8B-B14F-4D97-AF65-F5344CB8AC3E}">
        <p14:creationId xmlns:p14="http://schemas.microsoft.com/office/powerpoint/2010/main" val="119104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E2D404-84C4-4032-9E43-AFDAB5E6236C}" type="datetimeFigureOut">
              <a:rPr lang="en-GB" smtClean="0"/>
              <a:t>12/11/2017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ADF1C9-8CDB-4B8C-9F66-15A5EEA7A7E9}" type="slidenum">
              <a:rPr lang="en-GB" smtClean="0"/>
              <a:t>‹N›</a:t>
            </a:fld>
            <a:endParaRPr lang="en-GB"/>
          </a:p>
        </p:txBody>
      </p:sp>
    </p:spTree>
    <p:extLst>
      <p:ext uri="{BB962C8B-B14F-4D97-AF65-F5344CB8AC3E}">
        <p14:creationId xmlns:p14="http://schemas.microsoft.com/office/powerpoint/2010/main" val="34692902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magine 7" descr="ENGIE-Must2016-TemplatePPT.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643"/>
            <a:ext cx="9144000" cy="5142857"/>
          </a:xfrm>
          <a:prstGeom prst="rect">
            <a:avLst/>
          </a:prstGeom>
        </p:spPr>
      </p:pic>
    </p:spTree>
    <p:extLst>
      <p:ext uri="{BB962C8B-B14F-4D97-AF65-F5344CB8AC3E}">
        <p14:creationId xmlns:p14="http://schemas.microsoft.com/office/powerpoint/2010/main" val="2955083606"/>
      </p:ext>
    </p:extLst>
  </p:cSld>
  <p:clrMap bg1="lt1" tx1="dk1" bg2="lt2" tx2="dk2" accent1="accent1" accent2="accent2" accent3="accent3" accent4="accent4" accent5="accent5" accent6="accent6" hlink="hlink" folHlink="folHlink"/>
  <p:sldLayoutIdLst>
    <p:sldLayoutId id="2147483819" r:id="rId1"/>
    <p:sldLayoutId id="214748382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045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C9ECFF5-2E11-45D1-8273-959577697B04}"/>
              </a:ext>
            </a:extLst>
          </p:cNvPr>
          <p:cNvSpPr txBox="1">
            <a:spLocks/>
          </p:cNvSpPr>
          <p:nvPr/>
        </p:nvSpPr>
        <p:spPr bwMode="auto">
          <a:xfrm>
            <a:off x="440386" y="1439198"/>
            <a:ext cx="4629968" cy="297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Tx/>
              <a:buSzPct val="80000"/>
              <a:buFont typeface="Arial" charset="0"/>
              <a:buChar char="►"/>
              <a:defRPr sz="2800" baseline="0">
                <a:solidFill>
                  <a:srgbClr val="B0C812"/>
                </a:solidFill>
                <a:latin typeface="Times"/>
                <a:ea typeface="ＭＳ Ｐゴシック" charset="0"/>
                <a:cs typeface="Times"/>
              </a:defRPr>
            </a:lvl1pPr>
            <a:lvl2pPr marL="742950" indent="-285750" algn="l" rtl="0" eaLnBrk="1" fontAlgn="base" hangingPunct="1">
              <a:spcBef>
                <a:spcPct val="20000"/>
              </a:spcBef>
              <a:spcAft>
                <a:spcPct val="0"/>
              </a:spcAft>
              <a:buClr>
                <a:srgbClr val="EEAF30"/>
              </a:buClr>
              <a:buFont typeface="Arial" charset="0"/>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lr>
                <a:srgbClr val="850057"/>
              </a:buClr>
              <a:buFont typeface="Arial" charset="0"/>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lr>
                <a:srgbClr val="EEAF30"/>
              </a:buClr>
              <a:buFont typeface="Arial" charset="0"/>
              <a:buChar char="•"/>
              <a:defRPr sz="1600">
                <a:solidFill>
                  <a:schemeClr val="tx1"/>
                </a:solidFill>
                <a:latin typeface="+mn-lt"/>
                <a:ea typeface="ＭＳ Ｐゴシック" charset="0"/>
              </a:defRPr>
            </a:lvl4pPr>
            <a:lvl5pPr marL="2057400" indent="-228600" algn="l" rtl="0" eaLnBrk="1" fontAlgn="base" hangingPunct="1">
              <a:spcBef>
                <a:spcPct val="20000"/>
              </a:spcBef>
              <a:spcAft>
                <a:spcPct val="0"/>
              </a:spcAft>
              <a:buClr>
                <a:srgbClr val="850057"/>
              </a:buClr>
              <a:buFont typeface="Arial" charset="0"/>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9pPr>
          </a:lstStyle>
          <a:p>
            <a:pPr>
              <a:lnSpc>
                <a:spcPct val="150000"/>
              </a:lnSpc>
              <a:defRPr/>
            </a:pPr>
            <a:r>
              <a:rPr lang="en-US" sz="1350" dirty="0">
                <a:solidFill>
                  <a:srgbClr val="003478"/>
                </a:solidFill>
                <a:latin typeface="Arial" panose="020B0604020202020204" pitchFamily="34" charset="0"/>
                <a:cs typeface="Arial" panose="020B0604020202020204" pitchFamily="34" charset="0"/>
              </a:rPr>
              <a:t>Offsite Solution</a:t>
            </a:r>
          </a:p>
          <a:p>
            <a:pPr>
              <a:lnSpc>
                <a:spcPct val="150000"/>
              </a:lnSpc>
              <a:defRPr/>
            </a:pPr>
            <a:r>
              <a:rPr lang="en-US" sz="1350" dirty="0">
                <a:solidFill>
                  <a:srgbClr val="003478"/>
                </a:solidFill>
                <a:latin typeface="Arial" panose="020B0604020202020204" pitchFamily="34" charset="0"/>
                <a:cs typeface="Arial" panose="020B0604020202020204" pitchFamily="34" charset="0"/>
              </a:rPr>
              <a:t>30-year performance guarantee</a:t>
            </a:r>
          </a:p>
          <a:p>
            <a:pPr>
              <a:lnSpc>
                <a:spcPct val="150000"/>
              </a:lnSpc>
            </a:pPr>
            <a:r>
              <a:rPr lang="en-GB" sz="1350" dirty="0">
                <a:solidFill>
                  <a:srgbClr val="003478"/>
                </a:solidFill>
                <a:latin typeface="Arial" panose="020B0604020202020204" pitchFamily="34" charset="0"/>
                <a:cs typeface="Arial" panose="020B0604020202020204" pitchFamily="34" charset="0"/>
              </a:rPr>
              <a:t>PassivHaus standards </a:t>
            </a:r>
          </a:p>
          <a:p>
            <a:pPr>
              <a:lnSpc>
                <a:spcPct val="150000"/>
              </a:lnSpc>
            </a:pPr>
            <a:r>
              <a:rPr lang="en-GB" sz="1350" dirty="0">
                <a:solidFill>
                  <a:srgbClr val="003478"/>
                </a:solidFill>
                <a:latin typeface="Arial" panose="020B0604020202020204" pitchFamily="34" charset="0"/>
                <a:cs typeface="Arial" panose="020B0604020202020204" pitchFamily="34" charset="0"/>
              </a:rPr>
              <a:t>Fast build </a:t>
            </a:r>
          </a:p>
          <a:p>
            <a:pPr>
              <a:lnSpc>
                <a:spcPct val="150000"/>
              </a:lnSpc>
            </a:pPr>
            <a:r>
              <a:rPr lang="en-GB" sz="1350" dirty="0">
                <a:solidFill>
                  <a:srgbClr val="003478"/>
                </a:solidFill>
                <a:latin typeface="Arial" panose="020B0604020202020204" pitchFamily="34" charset="0"/>
                <a:cs typeface="Arial" panose="020B0604020202020204" pitchFamily="34" charset="0"/>
              </a:rPr>
              <a:t>Limited disturbance </a:t>
            </a:r>
          </a:p>
          <a:p>
            <a:pPr>
              <a:lnSpc>
                <a:spcPct val="150000"/>
              </a:lnSpc>
            </a:pPr>
            <a:r>
              <a:rPr lang="en-GB" sz="1350" dirty="0">
                <a:solidFill>
                  <a:srgbClr val="003478"/>
                </a:solidFill>
                <a:latin typeface="Arial" panose="020B0604020202020204" pitchFamily="34" charset="0"/>
                <a:cs typeface="Arial" panose="020B0604020202020204" pitchFamily="34" charset="0"/>
              </a:rPr>
              <a:t>Created healthier, more comfortable homes to live in</a:t>
            </a:r>
          </a:p>
          <a:p>
            <a:pPr>
              <a:lnSpc>
                <a:spcPct val="150000"/>
              </a:lnSpc>
            </a:pPr>
            <a:r>
              <a:rPr lang="en-GB" sz="1350" dirty="0">
                <a:solidFill>
                  <a:srgbClr val="003478"/>
                </a:solidFill>
                <a:latin typeface="Arial" panose="020B0604020202020204" pitchFamily="34" charset="0"/>
                <a:cs typeface="Arial" panose="020B0604020202020204" pitchFamily="34" charset="0"/>
              </a:rPr>
              <a:t>A new-look home </a:t>
            </a:r>
          </a:p>
          <a:p>
            <a:pPr>
              <a:lnSpc>
                <a:spcPct val="150000"/>
              </a:lnSpc>
            </a:pPr>
            <a:r>
              <a:rPr lang="en-GB" sz="1350" dirty="0">
                <a:solidFill>
                  <a:srgbClr val="003478"/>
                </a:solidFill>
                <a:latin typeface="Arial" panose="020B0604020202020204" pitchFamily="34" charset="0"/>
                <a:cs typeface="Arial" panose="020B0604020202020204" pitchFamily="34" charset="0"/>
              </a:rPr>
              <a:t>Increased asset value</a:t>
            </a:r>
            <a:endParaRPr lang="en-US" sz="1350" kern="0" dirty="0">
              <a:solidFill>
                <a:srgbClr val="003478"/>
              </a:solidFill>
              <a:latin typeface="Arial" panose="020B0604020202020204" pitchFamily="34" charset="0"/>
              <a:cs typeface="Arial" panose="020B0604020202020204" pitchFamily="34" charset="0"/>
            </a:endParaRPr>
          </a:p>
          <a:p>
            <a:pPr marL="0" indent="0" defTabSz="685800">
              <a:lnSpc>
                <a:spcPct val="150000"/>
              </a:lnSpc>
              <a:buClr>
                <a:srgbClr val="BED600"/>
              </a:buClr>
              <a:buSzPct val="100000"/>
              <a:buNone/>
              <a:defRPr/>
            </a:pPr>
            <a:r>
              <a:rPr lang="en-GB" sz="1350" dirty="0">
                <a:solidFill>
                  <a:srgbClr val="003478"/>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D1442A64-4889-41F5-A927-9A60ABAB70D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151943" y="1426724"/>
            <a:ext cx="3506879" cy="235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6D4BFEF5-6AAC-43E9-8EBC-6CE8B7B5FAB5}"/>
              </a:ext>
            </a:extLst>
          </p:cNvPr>
          <p:cNvSpPr txBox="1">
            <a:spLocks/>
          </p:cNvSpPr>
          <p:nvPr/>
        </p:nvSpPr>
        <p:spPr>
          <a:xfrm>
            <a:off x="-2429093" y="586868"/>
            <a:ext cx="11328399" cy="863377"/>
          </a:xfrm>
          <a:prstGeom prst="rect">
            <a:avLst/>
          </a:prstGeom>
        </p:spPr>
        <p:txBody>
          <a:bodyPr vert="horz" lIns="0" tIns="0" rIns="0" bIns="0" rtlCol="0" anchor="ctr" anchorCtr="0">
            <a:noAutofit/>
          </a:bodyPr>
          <a:lstStyle>
            <a:defPPr>
              <a:defRPr lang="fr-FR"/>
            </a:defPPr>
            <a:lvl1pPr indent="0" algn="ctr" defTabSz="457200" rtl="0" eaLnBrk="1" latinLnBrk="0" hangingPunct="1">
              <a:lnSpc>
                <a:spcPct val="90000"/>
              </a:lnSpc>
              <a:spcBef>
                <a:spcPts val="0"/>
              </a:spcBef>
              <a:spcAft>
                <a:spcPts val="0"/>
              </a:spcAft>
              <a:buClr>
                <a:schemeClr val="tx1"/>
              </a:buClr>
              <a:buSzPct val="25000"/>
              <a:buFontTx/>
              <a:buBlip>
                <a:blip r:embed="rId3"/>
              </a:buBlip>
              <a:defRPr sz="2300" b="1" kern="1200">
                <a:solidFill>
                  <a:schemeClr val="accent1"/>
                </a:solidFill>
                <a:latin typeface="+mj-lt"/>
                <a:ea typeface="+mj-ea"/>
                <a:cs typeface="+mj-cs"/>
              </a:defRPr>
            </a:lvl1pPr>
            <a:lvl2pPr marL="0" indent="0">
              <a:lnSpc>
                <a:spcPct val="90000"/>
              </a:lnSpc>
              <a:spcBef>
                <a:spcPts val="0"/>
              </a:spcBef>
              <a:spcAft>
                <a:spcPts val="0"/>
              </a:spcAft>
              <a:buClr>
                <a:schemeClr val="tx1"/>
              </a:buClr>
              <a:buSzPct val="25000"/>
              <a:buFontTx/>
              <a:buBlip>
                <a:blip r:embed="rId3"/>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a:t>Keepmoat’s Energy Capabilities: EnergieSprong</a:t>
            </a:r>
            <a:endParaRPr lang="en-US" dirty="0"/>
          </a:p>
        </p:txBody>
      </p:sp>
    </p:spTree>
    <p:extLst>
      <p:ext uri="{BB962C8B-B14F-4D97-AF65-F5344CB8AC3E}">
        <p14:creationId xmlns:p14="http://schemas.microsoft.com/office/powerpoint/2010/main" val="103606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319092" y="181058"/>
            <a:ext cx="8639908" cy="844154"/>
          </a:xfrm>
          <a:prstGeom prst="rect">
            <a:avLst/>
          </a:prstGeom>
        </p:spPr>
        <p:txBody>
          <a:bodyPr vert="horz" lIns="0" tIns="0" rIns="0" bIns="0" rtlCol="0" anchor="ctr" anchorCtr="0">
            <a:noAutofit/>
          </a:bodyPr>
          <a:lstStyle>
            <a:defPPr>
              <a:defRPr lang="fr-FR"/>
            </a:defPPr>
            <a:lvl1pPr indent="0">
              <a:lnSpc>
                <a:spcPct val="90000"/>
              </a:lnSpc>
              <a:spcBef>
                <a:spcPts val="0"/>
              </a:spcBef>
              <a:spcAft>
                <a:spcPts val="0"/>
              </a:spcAft>
              <a:buClr>
                <a:schemeClr val="tx1"/>
              </a:buClr>
              <a:buSzPct val="25000"/>
              <a:buFontTx/>
              <a:buBlip>
                <a:blip r:embed="rId3"/>
              </a:buBlip>
              <a:defRPr sz="2300" b="1">
                <a:solidFill>
                  <a:schemeClr val="accent1"/>
                </a:solidFill>
              </a:defRPr>
            </a:lvl1pPr>
            <a:lvl2pPr marL="0" indent="0">
              <a:lnSpc>
                <a:spcPct val="90000"/>
              </a:lnSpc>
              <a:spcBef>
                <a:spcPts val="0"/>
              </a:spcBef>
              <a:spcAft>
                <a:spcPts val="0"/>
              </a:spcAft>
              <a:buClr>
                <a:schemeClr val="tx1"/>
              </a:buClr>
              <a:buSzPct val="25000"/>
              <a:buFontTx/>
              <a:buBlip>
                <a:blip r:embed="rId3"/>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725" dirty="0"/>
              <a:t>Keepmoat’s Energy Capabilities: EnergieSprong</a:t>
            </a:r>
            <a:endParaRPr lang="en-US" sz="1725" dirty="0"/>
          </a:p>
        </p:txBody>
      </p:sp>
      <p:pic>
        <p:nvPicPr>
          <p:cNvPr id="4" name="Picture 2">
            <a:extLst>
              <a:ext uri="{FF2B5EF4-FFF2-40B4-BE49-F238E27FC236}">
                <a16:creationId xmlns:a16="http://schemas.microsoft.com/office/drawing/2014/main" id="{A3B9AFDB-3447-423B-B964-29F8F8BF9C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8" y="-1468"/>
            <a:ext cx="9282325" cy="521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97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960C32F-2F1F-4B04-8197-16BFD932F999}"/>
              </a:ext>
            </a:extLst>
          </p:cNvPr>
          <p:cNvSpPr txBox="1">
            <a:spLocks/>
          </p:cNvSpPr>
          <p:nvPr/>
        </p:nvSpPr>
        <p:spPr bwMode="auto">
          <a:xfrm>
            <a:off x="125452" y="1286867"/>
            <a:ext cx="787287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80000"/>
              <a:buFont typeface="Arial" charset="0"/>
              <a:buChar char="►"/>
              <a:defRPr sz="2800" baseline="0">
                <a:solidFill>
                  <a:srgbClr val="B0C812"/>
                </a:solidFill>
                <a:latin typeface="Times"/>
                <a:ea typeface="ＭＳ Ｐゴシック" charset="0"/>
                <a:cs typeface="Times"/>
              </a:defRPr>
            </a:lvl1pPr>
            <a:lvl2pPr marL="742950" indent="-285750" algn="l" rtl="0" eaLnBrk="1" fontAlgn="base" hangingPunct="1">
              <a:spcBef>
                <a:spcPct val="20000"/>
              </a:spcBef>
              <a:spcAft>
                <a:spcPct val="0"/>
              </a:spcAft>
              <a:buClr>
                <a:srgbClr val="EEAF30"/>
              </a:buClr>
              <a:buFont typeface="Arial" charset="0"/>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lr>
                <a:srgbClr val="850057"/>
              </a:buClr>
              <a:buFont typeface="Arial" charset="0"/>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lr>
                <a:srgbClr val="EEAF30"/>
              </a:buClr>
              <a:buFont typeface="Arial" charset="0"/>
              <a:buChar char="•"/>
              <a:defRPr sz="1600">
                <a:solidFill>
                  <a:schemeClr val="tx1"/>
                </a:solidFill>
                <a:latin typeface="+mn-lt"/>
                <a:ea typeface="ＭＳ Ｐゴシック" charset="0"/>
              </a:defRPr>
            </a:lvl4pPr>
            <a:lvl5pPr marL="2057400" indent="-228600" algn="l" rtl="0" eaLnBrk="1" fontAlgn="base" hangingPunct="1">
              <a:spcBef>
                <a:spcPct val="20000"/>
              </a:spcBef>
              <a:spcAft>
                <a:spcPct val="0"/>
              </a:spcAft>
              <a:buClr>
                <a:srgbClr val="850057"/>
              </a:buClr>
              <a:buFont typeface="Arial" charset="0"/>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9pPr>
          </a:lstStyle>
          <a:p>
            <a:pPr lvl="0">
              <a:lnSpc>
                <a:spcPct val="150000"/>
              </a:lnSpc>
              <a:buClr>
                <a:srgbClr val="BED600"/>
              </a:buClr>
              <a:buSzPct val="100000"/>
              <a:buBlip>
                <a:blip r:embed="rId2"/>
              </a:buBlip>
              <a:defRPr/>
            </a:pPr>
            <a:r>
              <a:rPr lang="en-US" sz="1600" kern="0" dirty="0">
                <a:solidFill>
                  <a:srgbClr val="003478"/>
                </a:solidFill>
                <a:latin typeface="Arial" panose="020B0604020202020204" pitchFamily="34" charset="0"/>
                <a:cs typeface="Arial" panose="020B0604020202020204" pitchFamily="34" charset="0"/>
              </a:rPr>
              <a:t>Rooftop Extensions</a:t>
            </a:r>
          </a:p>
          <a:p>
            <a:pPr marL="400050" lvl="1" indent="0">
              <a:lnSpc>
                <a:spcPct val="150000"/>
              </a:lnSpc>
              <a:buClr>
                <a:srgbClr val="BED600"/>
              </a:buClr>
              <a:buSzPct val="100000"/>
              <a:buNone/>
              <a:defRPr/>
            </a:pPr>
            <a:r>
              <a:rPr lang="en-US" sz="1200" kern="0" dirty="0">
                <a:solidFill>
                  <a:srgbClr val="003478"/>
                </a:solidFill>
                <a:latin typeface="Arial" panose="020B0604020202020204" pitchFamily="34" charset="0"/>
                <a:cs typeface="Arial" panose="020B0604020202020204" pitchFamily="34" charset="0"/>
              </a:rPr>
              <a:t>-   Tackling shortage of urban space for home-building </a:t>
            </a:r>
          </a:p>
          <a:p>
            <a:pPr marL="400050" lvl="1" indent="0">
              <a:lnSpc>
                <a:spcPct val="150000"/>
              </a:lnSpc>
              <a:buClr>
                <a:srgbClr val="BED600"/>
              </a:buClr>
              <a:buSzPct val="100000"/>
              <a:buNone/>
              <a:defRPr/>
            </a:pPr>
            <a:r>
              <a:rPr lang="en-US" sz="1200" kern="0" dirty="0">
                <a:solidFill>
                  <a:srgbClr val="003478"/>
                </a:solidFill>
                <a:latin typeface="Arial" panose="020B0604020202020204" pitchFamily="34" charset="0"/>
                <a:cs typeface="Arial" panose="020B0604020202020204" pitchFamily="34" charset="0"/>
              </a:rPr>
              <a:t>-   Tackling housing shortage</a:t>
            </a:r>
          </a:p>
          <a:p>
            <a:pPr marL="400050" lvl="1" indent="0">
              <a:lnSpc>
                <a:spcPct val="150000"/>
              </a:lnSpc>
              <a:buClr>
                <a:srgbClr val="BED600"/>
              </a:buClr>
              <a:buSzPct val="100000"/>
              <a:buNone/>
              <a:defRPr/>
            </a:pPr>
            <a:r>
              <a:rPr lang="en-US" sz="1200" kern="0" dirty="0">
                <a:solidFill>
                  <a:srgbClr val="003478"/>
                </a:solidFill>
                <a:latin typeface="Arial" panose="020B0604020202020204" pitchFamily="34" charset="0"/>
                <a:cs typeface="Arial" panose="020B0604020202020204" pitchFamily="34" charset="0"/>
              </a:rPr>
              <a:t>-   Energy Efficient Homes</a:t>
            </a:r>
          </a:p>
          <a:p>
            <a:pPr marL="400050" lvl="1" indent="0">
              <a:lnSpc>
                <a:spcPct val="150000"/>
              </a:lnSpc>
              <a:buClr>
                <a:srgbClr val="BED600"/>
              </a:buClr>
              <a:buSzPct val="100000"/>
              <a:buNone/>
              <a:defRPr/>
            </a:pPr>
            <a:endParaRPr lang="en-US" sz="1200" kern="0" dirty="0">
              <a:solidFill>
                <a:srgbClr val="003478"/>
              </a:solidFill>
              <a:latin typeface="Arial" panose="020B0604020202020204" pitchFamily="34" charset="0"/>
              <a:cs typeface="Arial" panose="020B0604020202020204" pitchFamily="34" charset="0"/>
            </a:endParaRPr>
          </a:p>
          <a:p>
            <a:pPr marR="0" lvl="0" algn="l" defTabSz="914400" rtl="0" eaLnBrk="1" fontAlgn="base" latinLnBrk="0" hangingPunct="1">
              <a:lnSpc>
                <a:spcPct val="150000"/>
              </a:lnSpc>
              <a:spcBef>
                <a:spcPct val="20000"/>
              </a:spcBef>
              <a:spcAft>
                <a:spcPct val="0"/>
              </a:spcAft>
              <a:buClr>
                <a:srgbClr val="BED600"/>
              </a:buClr>
              <a:buSzPct val="100000"/>
              <a:buBlip>
                <a:blip r:embed="rId2"/>
              </a:buBlip>
              <a:tabLst/>
              <a:defRPr/>
            </a:pPr>
            <a:r>
              <a:rPr lang="en-US" sz="1600" kern="0" dirty="0">
                <a:solidFill>
                  <a:srgbClr val="003478"/>
                </a:solidFill>
                <a:latin typeface="Arial" panose="020B0604020202020204" pitchFamily="34" charset="0"/>
                <a:cs typeface="Arial" panose="020B0604020202020204" pitchFamily="34" charset="0"/>
              </a:rPr>
              <a:t>Modular Housing</a:t>
            </a:r>
          </a:p>
          <a:p>
            <a:pPr marL="400050" lvl="1" indent="0">
              <a:lnSpc>
                <a:spcPct val="150000"/>
              </a:lnSpc>
              <a:buClr>
                <a:srgbClr val="002060"/>
              </a:buClr>
              <a:buSzPct val="100000"/>
              <a:buNone/>
              <a:defRPr/>
            </a:pPr>
            <a:r>
              <a:rPr lang="en-US" sz="1200" kern="0" dirty="0">
                <a:solidFill>
                  <a:srgbClr val="003478"/>
                </a:solidFill>
                <a:latin typeface="Arial" panose="020B0604020202020204" pitchFamily="34" charset="0"/>
                <a:cs typeface="Arial" panose="020B0604020202020204" pitchFamily="34" charset="0"/>
              </a:rPr>
              <a:t>-    Offsite Solution</a:t>
            </a:r>
          </a:p>
          <a:p>
            <a:pPr marL="685800" lvl="1">
              <a:lnSpc>
                <a:spcPct val="150000"/>
              </a:lnSpc>
              <a:buClr>
                <a:srgbClr val="002060"/>
              </a:buClr>
              <a:buSzPct val="100000"/>
              <a:buFontTx/>
              <a:buChar char="-"/>
              <a:defRPr/>
            </a:pPr>
            <a:r>
              <a:rPr lang="en-US" sz="1200" kern="0" dirty="0">
                <a:solidFill>
                  <a:srgbClr val="003478"/>
                </a:solidFill>
                <a:latin typeface="Arial" panose="020B0604020202020204" pitchFamily="34" charset="0"/>
                <a:cs typeface="Arial" panose="020B0604020202020204" pitchFamily="34" charset="0"/>
              </a:rPr>
              <a:t>Reduced </a:t>
            </a:r>
            <a:r>
              <a:rPr lang="en-US" sz="1200" kern="0" dirty="0" err="1">
                <a:solidFill>
                  <a:srgbClr val="003478"/>
                </a:solidFill>
                <a:latin typeface="Arial" panose="020B0604020202020204" pitchFamily="34" charset="0"/>
                <a:cs typeface="Arial" panose="020B0604020202020204" pitchFamily="34" charset="0"/>
              </a:rPr>
              <a:t>programme</a:t>
            </a:r>
            <a:r>
              <a:rPr lang="en-US" sz="1200" kern="0" dirty="0">
                <a:solidFill>
                  <a:srgbClr val="003478"/>
                </a:solidFill>
                <a:latin typeface="Arial" panose="020B0604020202020204" pitchFamily="34" charset="0"/>
                <a:cs typeface="Arial" panose="020B0604020202020204" pitchFamily="34" charset="0"/>
              </a:rPr>
              <a:t> times</a:t>
            </a:r>
          </a:p>
          <a:p>
            <a:pPr marL="685800" lvl="1">
              <a:lnSpc>
                <a:spcPct val="150000"/>
              </a:lnSpc>
              <a:buClr>
                <a:srgbClr val="002060"/>
              </a:buClr>
              <a:buSzPct val="100000"/>
              <a:buFontTx/>
              <a:buChar char="-"/>
              <a:defRPr/>
            </a:pPr>
            <a:r>
              <a:rPr lang="en-US" sz="1200" kern="0" dirty="0">
                <a:solidFill>
                  <a:srgbClr val="003478"/>
                </a:solidFill>
                <a:latin typeface="Arial" panose="020B0604020202020204" pitchFamily="34" charset="0"/>
                <a:cs typeface="Arial" panose="020B0604020202020204" pitchFamily="34" charset="0"/>
              </a:rPr>
              <a:t>Design flexibility</a:t>
            </a:r>
          </a:p>
          <a:p>
            <a:pPr marL="0" indent="0">
              <a:lnSpc>
                <a:spcPct val="150000"/>
              </a:lnSpc>
              <a:buClr>
                <a:srgbClr val="BED600"/>
              </a:buClr>
              <a:buSzPct val="100000"/>
              <a:buNone/>
              <a:defRPr/>
            </a:pPr>
            <a:endParaRPr lang="en-US" sz="2000" kern="0" dirty="0">
              <a:solidFill>
                <a:srgbClr val="003478"/>
              </a:solidFill>
              <a:latin typeface="Arial" panose="020B0604020202020204" pitchFamily="34" charset="0"/>
              <a:cs typeface="Arial" panose="020B0604020202020204" pitchFamily="34" charset="0"/>
            </a:endParaRPr>
          </a:p>
          <a:p>
            <a:pPr marL="400050" lvl="1" indent="0">
              <a:lnSpc>
                <a:spcPct val="150000"/>
              </a:lnSpc>
              <a:buClr>
                <a:srgbClr val="BED600"/>
              </a:buClr>
              <a:buSzPct val="100000"/>
              <a:buNone/>
              <a:defRPr/>
            </a:pPr>
            <a:endParaRPr lang="en-US" sz="1600" kern="0" dirty="0">
              <a:solidFill>
                <a:srgbClr val="003478"/>
              </a:solidFill>
              <a:latin typeface="Arial" panose="020B0604020202020204" pitchFamily="34" charset="0"/>
              <a:cs typeface="Arial" panose="020B0604020202020204" pitchFamily="34" charset="0"/>
            </a:endParaRPr>
          </a:p>
          <a:p>
            <a:pPr marL="400050" lvl="1" indent="0">
              <a:lnSpc>
                <a:spcPct val="150000"/>
              </a:lnSpc>
              <a:buClr>
                <a:srgbClr val="BED600"/>
              </a:buClr>
              <a:buSzPct val="100000"/>
              <a:buNone/>
              <a:defRPr/>
            </a:pPr>
            <a:endParaRPr lang="en-GB" sz="1800" dirty="0">
              <a:solidFill>
                <a:srgbClr val="003478"/>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E9B00F3-1DBB-4E43-9AAF-2D9F10EF1BE0}"/>
              </a:ext>
            </a:extLst>
          </p:cNvPr>
          <p:cNvSpPr txBox="1">
            <a:spLocks/>
          </p:cNvSpPr>
          <p:nvPr/>
        </p:nvSpPr>
        <p:spPr>
          <a:xfrm>
            <a:off x="-1614278" y="668347"/>
            <a:ext cx="11328399" cy="863377"/>
          </a:xfrm>
          <a:prstGeom prst="rect">
            <a:avLst/>
          </a:prstGeom>
        </p:spPr>
        <p:txBody>
          <a:bodyPr vert="horz" lIns="0" tIns="0" rIns="0" bIns="0" rtlCol="0" anchor="ctr" anchorCtr="0">
            <a:noAutofit/>
          </a:bodyPr>
          <a:lstStyle>
            <a:defPPr>
              <a:defRPr lang="fr-FR"/>
            </a:defPPr>
            <a:lvl1pPr indent="0" algn="ctr" defTabSz="457200" rtl="0" eaLnBrk="1" latinLnBrk="0" hangingPunct="1">
              <a:lnSpc>
                <a:spcPct val="90000"/>
              </a:lnSpc>
              <a:spcBef>
                <a:spcPts val="0"/>
              </a:spcBef>
              <a:spcAft>
                <a:spcPts val="0"/>
              </a:spcAft>
              <a:buClr>
                <a:schemeClr val="tx1"/>
              </a:buClr>
              <a:buSzPct val="25000"/>
              <a:buFontTx/>
              <a:buBlip>
                <a:blip r:embed="rId3"/>
              </a:buBlip>
              <a:defRPr sz="2300" b="1" kern="1200">
                <a:solidFill>
                  <a:schemeClr val="accent1"/>
                </a:solidFill>
                <a:latin typeface="+mj-lt"/>
                <a:ea typeface="+mj-ea"/>
                <a:cs typeface="+mj-cs"/>
              </a:defRPr>
            </a:lvl1pPr>
            <a:lvl2pPr marL="0" indent="0">
              <a:lnSpc>
                <a:spcPct val="90000"/>
              </a:lnSpc>
              <a:spcBef>
                <a:spcPts val="0"/>
              </a:spcBef>
              <a:spcAft>
                <a:spcPts val="0"/>
              </a:spcAft>
              <a:buClr>
                <a:schemeClr val="tx1"/>
              </a:buClr>
              <a:buSzPct val="25000"/>
              <a:buFontTx/>
              <a:buBlip>
                <a:blip r:embed="rId3"/>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dirty="0"/>
              <a:t>Keepmoat’s Energy Capabilities: Innovative Housing Solutions</a:t>
            </a:r>
            <a:endParaRPr lang="en-US" dirty="0"/>
          </a:p>
        </p:txBody>
      </p:sp>
      <p:pic>
        <p:nvPicPr>
          <p:cNvPr id="4" name="Picture 3">
            <a:extLst>
              <a:ext uri="{FF2B5EF4-FFF2-40B4-BE49-F238E27FC236}">
                <a16:creationId xmlns:a16="http://schemas.microsoft.com/office/drawing/2014/main" id="{8E7D897B-C50B-4976-932E-D49D0C23BB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91272" y="1823829"/>
            <a:ext cx="2680021" cy="184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7DF2E8D-3D4C-42C2-8E25-067F38130B2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64259" y="1566253"/>
            <a:ext cx="1652914" cy="184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1287FD9A-10EB-4FF9-8588-2790B146A39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68657" y="3758871"/>
            <a:ext cx="2287692" cy="106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78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3619500" y="1562100"/>
            <a:ext cx="1892300" cy="2006600"/>
          </a:xfrm>
          <a:prstGeom prst="rect">
            <a:avLst/>
          </a:prstGeom>
        </p:spPr>
      </p:pic>
      <p:sp>
        <p:nvSpPr>
          <p:cNvPr id="6" name="CasellaDiTesto 5"/>
          <p:cNvSpPr txBox="1"/>
          <p:nvPr/>
        </p:nvSpPr>
        <p:spPr>
          <a:xfrm>
            <a:off x="434823" y="2225703"/>
            <a:ext cx="2302809" cy="584776"/>
          </a:xfrm>
          <a:prstGeom prst="rect">
            <a:avLst/>
          </a:prstGeom>
          <a:noFill/>
        </p:spPr>
        <p:txBody>
          <a:bodyPr wrap="square" rtlCol="0">
            <a:spAutoFit/>
          </a:bodyPr>
          <a:lstStyle/>
          <a:p>
            <a:r>
              <a:rPr lang="it-IT" sz="3200" dirty="0">
                <a:solidFill>
                  <a:srgbClr val="FFFFFF"/>
                </a:solidFill>
                <a:latin typeface="HelveticaNeueLT Std Bold"/>
              </a:rPr>
              <a:t>Grazie</a:t>
            </a:r>
          </a:p>
        </p:txBody>
      </p:sp>
    </p:spTree>
    <p:extLst>
      <p:ext uri="{BB962C8B-B14F-4D97-AF65-F5344CB8AC3E}">
        <p14:creationId xmlns:p14="http://schemas.microsoft.com/office/powerpoint/2010/main" val="38783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asellaDiTesto 3"/>
          <p:cNvSpPr txBox="1"/>
          <p:nvPr/>
        </p:nvSpPr>
        <p:spPr>
          <a:xfrm>
            <a:off x="254452" y="1820789"/>
            <a:ext cx="8652156" cy="3195747"/>
          </a:xfrm>
          <a:prstGeom prst="rect">
            <a:avLst/>
          </a:prstGeom>
          <a:noFill/>
        </p:spPr>
        <p:txBody>
          <a:bodyPr wrap="square" rtlCol="0">
            <a:spAutoFit/>
          </a:bodyPr>
          <a:lstStyle/>
          <a:p>
            <a:pPr>
              <a:lnSpc>
                <a:spcPts val="2200"/>
              </a:lnSpc>
            </a:pPr>
            <a:r>
              <a:rPr lang="en-US" sz="3200" dirty="0">
                <a:solidFill>
                  <a:schemeClr val="bg1"/>
                </a:solidFill>
              </a:rPr>
              <a:t>Energy and Environmental Revolution of Buildings</a:t>
            </a:r>
            <a:endParaRPr lang="it-IT" sz="3600" dirty="0">
              <a:solidFill>
                <a:schemeClr val="bg1"/>
              </a:solidFill>
              <a:latin typeface="HelveticaNeueLT Std Bold"/>
              <a:cs typeface="HelveticaNeueLT Std Bold"/>
            </a:endParaRPr>
          </a:p>
          <a:p>
            <a:pPr>
              <a:lnSpc>
                <a:spcPts val="2200"/>
              </a:lnSpc>
            </a:pPr>
            <a:endParaRPr lang="it-IT" sz="600" b="1" dirty="0">
              <a:solidFill>
                <a:schemeClr val="bg1"/>
              </a:solidFill>
              <a:latin typeface="HelveticaNeueLT Std Bold"/>
              <a:cs typeface="HelveticaNeueLT Std Bold"/>
            </a:endParaRPr>
          </a:p>
          <a:p>
            <a:pPr>
              <a:lnSpc>
                <a:spcPts val="2200"/>
              </a:lnSpc>
            </a:pPr>
            <a:r>
              <a:rPr lang="en-GB" sz="2400" dirty="0">
                <a:solidFill>
                  <a:schemeClr val="bg1"/>
                </a:solidFill>
              </a:rPr>
              <a:t>Alice Monty</a:t>
            </a:r>
          </a:p>
          <a:p>
            <a:pPr>
              <a:lnSpc>
                <a:spcPts val="2200"/>
              </a:lnSpc>
            </a:pPr>
            <a:endParaRPr lang="en-GB" sz="2400" dirty="0"/>
          </a:p>
          <a:p>
            <a:pPr>
              <a:lnSpc>
                <a:spcPts val="2200"/>
              </a:lnSpc>
            </a:pPr>
            <a:endParaRPr lang="en-GB" sz="2400" dirty="0"/>
          </a:p>
          <a:p>
            <a:pPr>
              <a:lnSpc>
                <a:spcPts val="2200"/>
              </a:lnSpc>
            </a:pPr>
            <a:endParaRPr lang="en-GB" sz="2400" dirty="0"/>
          </a:p>
          <a:p>
            <a:pPr>
              <a:lnSpc>
                <a:spcPts val="2200"/>
              </a:lnSpc>
            </a:pPr>
            <a:endParaRPr lang="en-GB" sz="2400" dirty="0"/>
          </a:p>
          <a:p>
            <a:pPr>
              <a:lnSpc>
                <a:spcPts val="2200"/>
              </a:lnSpc>
            </a:pPr>
            <a:r>
              <a:rPr lang="en-GB" sz="2400" b="1" dirty="0">
                <a:solidFill>
                  <a:schemeClr val="bg1"/>
                </a:solidFill>
              </a:rPr>
              <a:t>The UK Experience (Keepmoat Regeneration)</a:t>
            </a:r>
            <a:endParaRPr lang="en-GB" sz="2400" dirty="0"/>
          </a:p>
          <a:p>
            <a:pPr>
              <a:lnSpc>
                <a:spcPts val="2200"/>
              </a:lnSpc>
            </a:pPr>
            <a:endParaRPr lang="en-GB" b="1" dirty="0">
              <a:solidFill>
                <a:schemeClr val="bg1"/>
              </a:solidFill>
            </a:endParaRPr>
          </a:p>
          <a:p>
            <a:pPr>
              <a:lnSpc>
                <a:spcPts val="2200"/>
              </a:lnSpc>
            </a:pPr>
            <a:endParaRPr lang="en-GB" dirty="0"/>
          </a:p>
          <a:p>
            <a:pPr>
              <a:lnSpc>
                <a:spcPts val="2200"/>
              </a:lnSpc>
            </a:pPr>
            <a:endParaRPr lang="it-IT" sz="2400" dirty="0">
              <a:solidFill>
                <a:schemeClr val="bg1"/>
              </a:solidFill>
              <a:latin typeface="HelveticaNeueLT Std Bold"/>
              <a:cs typeface="HelveticaNeueLT Std Bold"/>
            </a:endParaRPr>
          </a:p>
        </p:txBody>
      </p:sp>
    </p:spTree>
    <p:extLst>
      <p:ext uri="{BB962C8B-B14F-4D97-AF65-F5344CB8AC3E}">
        <p14:creationId xmlns:p14="http://schemas.microsoft.com/office/powerpoint/2010/main" val="30228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CEDC804-7C88-4EC9-836E-B2CFA4969FAE}"/>
              </a:ext>
            </a:extLst>
          </p:cNvPr>
          <p:cNvSpPr txBox="1">
            <a:spLocks/>
          </p:cNvSpPr>
          <p:nvPr/>
        </p:nvSpPr>
        <p:spPr bwMode="auto">
          <a:xfrm>
            <a:off x="467544" y="1167594"/>
            <a:ext cx="7707628" cy="297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Tx/>
              <a:buSzPct val="80000"/>
              <a:buFont typeface="Arial" charset="0"/>
              <a:buChar char="►"/>
              <a:defRPr sz="2800" baseline="0">
                <a:solidFill>
                  <a:srgbClr val="B0C812"/>
                </a:solidFill>
                <a:latin typeface="Times"/>
                <a:ea typeface="ＭＳ Ｐゴシック" charset="0"/>
                <a:cs typeface="Times"/>
              </a:defRPr>
            </a:lvl1pPr>
            <a:lvl2pPr marL="742950" indent="-285750" algn="l" rtl="0" eaLnBrk="1" fontAlgn="base" hangingPunct="1">
              <a:spcBef>
                <a:spcPct val="20000"/>
              </a:spcBef>
              <a:spcAft>
                <a:spcPct val="0"/>
              </a:spcAft>
              <a:buClr>
                <a:srgbClr val="EEAF30"/>
              </a:buClr>
              <a:buFont typeface="Arial" charset="0"/>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lr>
                <a:srgbClr val="850057"/>
              </a:buClr>
              <a:buFont typeface="Arial" charset="0"/>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lr>
                <a:srgbClr val="EEAF30"/>
              </a:buClr>
              <a:buFont typeface="Arial" charset="0"/>
              <a:buChar char="•"/>
              <a:defRPr sz="1600">
                <a:solidFill>
                  <a:schemeClr val="tx1"/>
                </a:solidFill>
                <a:latin typeface="+mn-lt"/>
                <a:ea typeface="ＭＳ Ｐゴシック" charset="0"/>
              </a:defRPr>
            </a:lvl4pPr>
            <a:lvl5pPr marL="2057400" indent="-228600" algn="l" rtl="0" eaLnBrk="1" fontAlgn="base" hangingPunct="1">
              <a:spcBef>
                <a:spcPct val="20000"/>
              </a:spcBef>
              <a:spcAft>
                <a:spcPct val="0"/>
              </a:spcAft>
              <a:buClr>
                <a:srgbClr val="850057"/>
              </a:buClr>
              <a:buFont typeface="Arial" charset="0"/>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9pPr>
          </a:lstStyle>
          <a:p>
            <a:pPr>
              <a:lnSpc>
                <a:spcPct val="250000"/>
              </a:lnSpc>
              <a:defRPr/>
            </a:pPr>
            <a:r>
              <a:rPr lang="en-US" sz="1350" dirty="0">
                <a:solidFill>
                  <a:srgbClr val="003478"/>
                </a:solidFill>
                <a:latin typeface="Arial" panose="020B0604020202020204" pitchFamily="34" charset="0"/>
                <a:cs typeface="Arial" panose="020B0604020202020204" pitchFamily="34" charset="0"/>
              </a:rPr>
              <a:t>Large volume of poorly insulated and inefficient properties</a:t>
            </a:r>
          </a:p>
          <a:p>
            <a:pPr>
              <a:lnSpc>
                <a:spcPct val="250000"/>
              </a:lnSpc>
              <a:defRPr/>
            </a:pPr>
            <a:r>
              <a:rPr lang="en-US" sz="1350" dirty="0">
                <a:solidFill>
                  <a:srgbClr val="003478"/>
                </a:solidFill>
                <a:latin typeface="Arial" panose="020B0604020202020204" pitchFamily="34" charset="0"/>
                <a:cs typeface="Arial" panose="020B0604020202020204" pitchFamily="34" charset="0"/>
              </a:rPr>
              <a:t>High energy bills and fuel poverty </a:t>
            </a:r>
          </a:p>
          <a:p>
            <a:pPr lvl="0">
              <a:lnSpc>
                <a:spcPct val="250000"/>
              </a:lnSpc>
              <a:defRPr/>
            </a:pPr>
            <a:r>
              <a:rPr lang="en-US" sz="1350" dirty="0">
                <a:solidFill>
                  <a:srgbClr val="003478"/>
                </a:solidFill>
                <a:latin typeface="Arial" panose="020B0604020202020204" pitchFamily="34" charset="0"/>
                <a:cs typeface="Arial" panose="020B0604020202020204" pitchFamily="34" charset="0"/>
              </a:rPr>
              <a:t>Housing Providers require low-cost solutions</a:t>
            </a:r>
          </a:p>
          <a:p>
            <a:pPr>
              <a:lnSpc>
                <a:spcPct val="250000"/>
              </a:lnSpc>
              <a:defRPr/>
            </a:pPr>
            <a:r>
              <a:rPr lang="en-US" sz="1350" dirty="0">
                <a:solidFill>
                  <a:srgbClr val="003478"/>
                </a:solidFill>
                <a:latin typeface="Arial" panose="020B0604020202020204" pitchFamily="34" charset="0"/>
                <a:cs typeface="Arial" panose="020B0604020202020204" pitchFamily="34" charset="0"/>
              </a:rPr>
              <a:t>Housing shortage</a:t>
            </a:r>
          </a:p>
          <a:p>
            <a:pPr>
              <a:lnSpc>
                <a:spcPct val="250000"/>
              </a:lnSpc>
              <a:defRPr/>
            </a:pPr>
            <a:r>
              <a:rPr lang="en-US" sz="1350" dirty="0">
                <a:solidFill>
                  <a:srgbClr val="003478"/>
                </a:solidFill>
                <a:latin typeface="Arial" panose="020B0604020202020204" pitchFamily="34" charset="0"/>
                <a:cs typeface="Arial" panose="020B0604020202020204" pitchFamily="34" charset="0"/>
              </a:rPr>
              <a:t>Strict energy efficiency requirements for new builds</a:t>
            </a:r>
          </a:p>
          <a:p>
            <a:pPr>
              <a:lnSpc>
                <a:spcPct val="250000"/>
              </a:lnSpc>
              <a:defRPr/>
            </a:pPr>
            <a:r>
              <a:rPr lang="en-GB" sz="1350" dirty="0">
                <a:solidFill>
                  <a:srgbClr val="003478"/>
                </a:solidFill>
                <a:latin typeface="Arial" panose="020B0604020202020204" pitchFamily="34" charset="0"/>
                <a:cs typeface="Arial" panose="020B0604020202020204" pitchFamily="34" charset="0"/>
              </a:rPr>
              <a:t>Post Grenfell fire issues</a:t>
            </a:r>
          </a:p>
        </p:txBody>
      </p:sp>
      <p:pic>
        <p:nvPicPr>
          <p:cNvPr id="7" name="Picture 3">
            <a:extLst>
              <a:ext uri="{FF2B5EF4-FFF2-40B4-BE49-F238E27FC236}">
                <a16:creationId xmlns:a16="http://schemas.microsoft.com/office/drawing/2014/main" id="{F4AD5697-9F8F-401C-B254-D3C71A1EEB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0732" y="2493184"/>
            <a:ext cx="3749422" cy="2284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9A06B37B-36C5-406A-97F8-FB361B080214}"/>
              </a:ext>
            </a:extLst>
          </p:cNvPr>
          <p:cNvSpPr txBox="1">
            <a:spLocks/>
          </p:cNvSpPr>
          <p:nvPr/>
        </p:nvSpPr>
        <p:spPr bwMode="gray">
          <a:xfrm>
            <a:off x="288686" y="707233"/>
            <a:ext cx="8496299" cy="647533"/>
          </a:xfrm>
          <a:prstGeom prst="rect">
            <a:avLst/>
          </a:prstGeom>
        </p:spPr>
        <p:txBody>
          <a:bodyPr vert="horz" lIns="0" tIns="0" rIns="0" bIns="0" rtlCol="0" anchor="ctr" anchorCtr="0">
            <a:noAutofit/>
          </a:bodyPr>
          <a:lstStyle>
            <a:defPPr>
              <a:defRPr lang="fr-FR"/>
            </a:defPPr>
            <a:lvl1pPr indent="0" algn="l" defTabSz="914400" rtl="0" eaLnBrk="1" latinLnBrk="0" hangingPunct="1">
              <a:lnSpc>
                <a:spcPct val="90000"/>
              </a:lnSpc>
              <a:spcBef>
                <a:spcPts val="0"/>
              </a:spcBef>
              <a:spcAft>
                <a:spcPts val="0"/>
              </a:spcAft>
              <a:buClr>
                <a:schemeClr val="tx1"/>
              </a:buClr>
              <a:buSzPct val="25000"/>
              <a:buFontTx/>
              <a:buBlip>
                <a:blip r:embed="rId3"/>
              </a:buBlip>
              <a:defRPr sz="2300" b="1" kern="1200">
                <a:solidFill>
                  <a:schemeClr val="accent1"/>
                </a:solidFill>
                <a:latin typeface="+mj-lt"/>
                <a:ea typeface="+mj-ea"/>
                <a:cs typeface="+mj-cs"/>
              </a:defRPr>
            </a:lvl1pPr>
            <a:lvl2pPr marL="0" indent="0">
              <a:lnSpc>
                <a:spcPct val="90000"/>
              </a:lnSpc>
              <a:spcBef>
                <a:spcPts val="0"/>
              </a:spcBef>
              <a:spcAft>
                <a:spcPts val="0"/>
              </a:spcAft>
              <a:buClr>
                <a:schemeClr val="tx1"/>
              </a:buClr>
              <a:buSzPct val="25000"/>
              <a:buFontTx/>
              <a:buBlip>
                <a:blip r:embed="rId3"/>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725" dirty="0"/>
              <a:t>UK London and South Housing Market Challenges</a:t>
            </a:r>
            <a:endParaRPr lang="en-US" sz="1725" dirty="0"/>
          </a:p>
        </p:txBody>
      </p:sp>
      <p:pic>
        <p:nvPicPr>
          <p:cNvPr id="9" name="Picture 2">
            <a:extLst>
              <a:ext uri="{FF2B5EF4-FFF2-40B4-BE49-F238E27FC236}">
                <a16:creationId xmlns:a16="http://schemas.microsoft.com/office/drawing/2014/main" id="{E7719A1F-98AD-4AAA-AB01-4CE41FCED59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64853" y="808000"/>
            <a:ext cx="2379147" cy="177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3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59133B7-9256-411C-BE11-BFE365E207F8}"/>
              </a:ext>
            </a:extLst>
          </p:cNvPr>
          <p:cNvSpPr txBox="1">
            <a:spLocks/>
          </p:cNvSpPr>
          <p:nvPr/>
        </p:nvSpPr>
        <p:spPr bwMode="gray">
          <a:xfrm>
            <a:off x="323854" y="724816"/>
            <a:ext cx="8496299" cy="647533"/>
          </a:xfrm>
          <a:prstGeom prst="rect">
            <a:avLst/>
          </a:prstGeom>
        </p:spPr>
        <p:txBody>
          <a:bodyPr vert="horz" lIns="0" tIns="0" rIns="0" bIns="0" rtlCol="0" anchor="ctr" anchorCtr="0">
            <a:noAutofit/>
          </a:bodyPr>
          <a:lstStyle>
            <a:defPPr>
              <a:defRPr lang="fr-FR"/>
            </a:defPPr>
            <a:lvl1pPr indent="0" algn="l" defTabSz="914400" rtl="0" eaLnBrk="1" latinLnBrk="0" hangingPunct="1">
              <a:lnSpc>
                <a:spcPct val="90000"/>
              </a:lnSpc>
              <a:spcBef>
                <a:spcPts val="0"/>
              </a:spcBef>
              <a:spcAft>
                <a:spcPts val="0"/>
              </a:spcAft>
              <a:buClr>
                <a:schemeClr val="tx1"/>
              </a:buClr>
              <a:buSzPct val="25000"/>
              <a:buFontTx/>
              <a:buBlip>
                <a:blip r:embed="rId2"/>
              </a:buBlip>
              <a:defRPr sz="2300" b="1" kern="1200">
                <a:solidFill>
                  <a:schemeClr val="accent1"/>
                </a:solidFill>
                <a:latin typeface="+mj-lt"/>
                <a:ea typeface="+mj-ea"/>
                <a:cs typeface="+mj-cs"/>
              </a:defRPr>
            </a:lvl1pPr>
            <a:lvl2pPr marL="0" indent="0">
              <a:lnSpc>
                <a:spcPct val="90000"/>
              </a:lnSpc>
              <a:spcBef>
                <a:spcPts val="0"/>
              </a:spcBef>
              <a:spcAft>
                <a:spcPts val="0"/>
              </a:spcAft>
              <a:buClr>
                <a:schemeClr val="tx1"/>
              </a:buClr>
              <a:buSzPct val="25000"/>
              <a:buFontTx/>
              <a:buBlip>
                <a:blip r:embed="rId2"/>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725" dirty="0"/>
              <a:t>UK London and South Housing Market Challenges</a:t>
            </a:r>
            <a:endParaRPr lang="en-US" sz="1725" dirty="0"/>
          </a:p>
        </p:txBody>
      </p:sp>
      <p:graphicFrame>
        <p:nvGraphicFramePr>
          <p:cNvPr id="11" name="Table 2">
            <a:extLst>
              <a:ext uri="{FF2B5EF4-FFF2-40B4-BE49-F238E27FC236}">
                <a16:creationId xmlns:a16="http://schemas.microsoft.com/office/drawing/2014/main" id="{1C85E647-8020-469B-A361-6FAC09CDC432}"/>
              </a:ext>
            </a:extLst>
          </p:cNvPr>
          <p:cNvGraphicFramePr>
            <a:graphicFrameLocks noGrp="1"/>
          </p:cNvGraphicFramePr>
          <p:nvPr>
            <p:extLst>
              <p:ext uri="{D42A27DB-BD31-4B8C-83A1-F6EECF244321}">
                <p14:modId xmlns:p14="http://schemas.microsoft.com/office/powerpoint/2010/main" val="1754713116"/>
              </p:ext>
            </p:extLst>
          </p:nvPr>
        </p:nvGraphicFramePr>
        <p:xfrm>
          <a:off x="334186" y="1421019"/>
          <a:ext cx="7853901" cy="3231598"/>
        </p:xfrm>
        <a:graphic>
          <a:graphicData uri="http://schemas.openxmlformats.org/drawingml/2006/table">
            <a:tbl>
              <a:tblPr firstRow="1" bandRow="1">
                <a:tableStyleId>{5940675A-B579-460E-94D1-54222C63F5DA}</a:tableStyleId>
              </a:tblPr>
              <a:tblGrid>
                <a:gridCol w="3916018">
                  <a:extLst>
                    <a:ext uri="{9D8B030D-6E8A-4147-A177-3AD203B41FA5}">
                      <a16:colId xmlns:a16="http://schemas.microsoft.com/office/drawing/2014/main" val="20000"/>
                    </a:ext>
                  </a:extLst>
                </a:gridCol>
                <a:gridCol w="3937883">
                  <a:extLst>
                    <a:ext uri="{9D8B030D-6E8A-4147-A177-3AD203B41FA5}">
                      <a16:colId xmlns:a16="http://schemas.microsoft.com/office/drawing/2014/main" val="20001"/>
                    </a:ext>
                  </a:extLst>
                </a:gridCol>
              </a:tblGrid>
              <a:tr h="332362">
                <a:tc>
                  <a:txBody>
                    <a:bodyPr/>
                    <a:lstStyle/>
                    <a:p>
                      <a:r>
                        <a:rPr lang="en-GB" sz="1400" b="1" dirty="0"/>
                        <a:t>Challenges</a:t>
                      </a:r>
                    </a:p>
                  </a:txBody>
                  <a:tcPr marL="68580" marR="68580" marT="34290" marB="34290" anchor="ctr"/>
                </a:tc>
                <a:tc>
                  <a:txBody>
                    <a:bodyPr/>
                    <a:lstStyle/>
                    <a:p>
                      <a:r>
                        <a:rPr lang="en-GB" sz="1400" b="1" baseline="0" dirty="0"/>
                        <a:t>Keepmoat’s proposed Solutions</a:t>
                      </a:r>
                    </a:p>
                  </a:txBody>
                  <a:tcPr marL="68580" marR="68580" marT="34290" marB="34290" anchor="ctr"/>
                </a:tc>
                <a:extLst>
                  <a:ext uri="{0D108BD9-81ED-4DB2-BD59-A6C34878D82A}">
                    <a16:rowId xmlns:a16="http://schemas.microsoft.com/office/drawing/2014/main" val="10000"/>
                  </a:ext>
                </a:extLst>
              </a:tr>
              <a:tr h="586377">
                <a:tc>
                  <a:txBody>
                    <a:bodyPr/>
                    <a:lstStyle/>
                    <a:p>
                      <a:pPr>
                        <a:lnSpc>
                          <a:spcPct val="250000"/>
                        </a:lnSpc>
                        <a:defRPr/>
                      </a:pPr>
                      <a:r>
                        <a:rPr lang="en-US" sz="1100" dirty="0"/>
                        <a:t>Large volume of poorly insulated,</a:t>
                      </a:r>
                      <a:r>
                        <a:rPr lang="en-US" sz="1100" baseline="0" dirty="0"/>
                        <a:t> </a:t>
                      </a:r>
                      <a:r>
                        <a:rPr lang="en-US" sz="1100" dirty="0"/>
                        <a:t>inefficient properties</a:t>
                      </a:r>
                      <a:endParaRPr lang="en-US" sz="1100" dirty="0">
                        <a:solidFill>
                          <a:srgbClr val="003478"/>
                        </a:solidFill>
                        <a:latin typeface="Arial" panose="020B0604020202020204" pitchFamily="34" charset="0"/>
                        <a:cs typeface="Arial" panose="020B0604020202020204" pitchFamily="34" charset="0"/>
                      </a:endParaRPr>
                    </a:p>
                  </a:txBody>
                  <a:tcPr marL="68580" marR="68580" marT="34290" marB="3429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Decentralised Renewable Energy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Thermal Insulation Schemes</a:t>
                      </a:r>
                      <a:endParaRPr lang="en-US" sz="1100" b="1" dirty="0">
                        <a:solidFill>
                          <a:srgbClr val="003478"/>
                        </a:solidFill>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0001"/>
                  </a:ext>
                </a:extLst>
              </a:tr>
              <a:tr h="470846">
                <a:tc>
                  <a:txBody>
                    <a:bodyPr/>
                    <a:lstStyle/>
                    <a:p>
                      <a:pPr marR="0" algn="l" defTabSz="914400" rtl="0" eaLnBrk="1" fontAlgn="auto" latinLnBrk="0" hangingPunct="1">
                        <a:lnSpc>
                          <a:spcPct val="100000"/>
                        </a:lnSpc>
                        <a:spcBef>
                          <a:spcPts val="0"/>
                        </a:spcBef>
                        <a:spcAft>
                          <a:spcPts val="0"/>
                        </a:spcAft>
                        <a:buClrTx/>
                        <a:buSzTx/>
                        <a:buFont typeface="Arial" panose="020B0604020202020204" pitchFamily="34" charset="0"/>
                        <a:tabLst/>
                        <a:defRPr/>
                      </a:pPr>
                      <a:r>
                        <a:rPr lang="en-US" sz="1100" kern="1200" dirty="0">
                          <a:solidFill>
                            <a:schemeClr val="tx1"/>
                          </a:solidFill>
                          <a:latin typeface="+mn-lt"/>
                          <a:ea typeface="+mn-ea"/>
                          <a:cs typeface="+mn-cs"/>
                        </a:rPr>
                        <a:t>Housing Providers require low-cost solutions</a:t>
                      </a:r>
                      <a:endParaRPr lang="en-GB" sz="1100" kern="1200" dirty="0">
                        <a:solidFill>
                          <a:schemeClr val="tx1"/>
                        </a:solidFill>
                        <a:latin typeface="+mn-lt"/>
                        <a:ea typeface="+mn-ea"/>
                        <a:cs typeface="+mn-cs"/>
                      </a:endParaRPr>
                    </a:p>
                  </a:txBody>
                  <a:tcPr marL="68580" marR="68580" marT="34290" marB="3429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chemeClr val="tx1"/>
                          </a:solidFill>
                          <a:latin typeface="+mn-lt"/>
                          <a:ea typeface="+mn-ea"/>
                          <a:cs typeface="+mn-cs"/>
                        </a:rPr>
                        <a:t>Government funding and grants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chemeClr val="tx1"/>
                          </a:solidFill>
                          <a:latin typeface="+mn-lt"/>
                          <a:ea typeface="+mn-ea"/>
                          <a:cs typeface="+mn-cs"/>
                        </a:rPr>
                        <a:t>EnergieSprong</a:t>
                      </a:r>
                    </a:p>
                  </a:txBody>
                  <a:tcPr marL="68580" marR="68580" marT="34290" marB="34290" anchor="ctr"/>
                </a:tc>
                <a:extLst>
                  <a:ext uri="{0D108BD9-81ED-4DB2-BD59-A6C34878D82A}">
                    <a16:rowId xmlns:a16="http://schemas.microsoft.com/office/drawing/2014/main" val="10002"/>
                  </a:ext>
                </a:extLst>
              </a:tr>
              <a:tr h="470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High energy bills and fuel poverty </a:t>
                      </a:r>
                    </a:p>
                  </a:txBody>
                  <a:tcPr marL="68580" marR="68580" marT="34290" marB="3429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Fuel Poverty Service</a:t>
                      </a:r>
                    </a:p>
                  </a:txBody>
                  <a:tcPr marL="68580" marR="68580" marT="34290" marB="34290" anchor="ctr"/>
                </a:tc>
                <a:extLst>
                  <a:ext uri="{0D108BD9-81ED-4DB2-BD59-A6C34878D82A}">
                    <a16:rowId xmlns:a16="http://schemas.microsoft.com/office/drawing/2014/main" val="10003"/>
                  </a:ext>
                </a:extLst>
              </a:tr>
              <a:tr h="47084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tx1"/>
                          </a:solidFill>
                          <a:latin typeface="+mn-lt"/>
                          <a:ea typeface="+mn-ea"/>
                          <a:cs typeface="+mn-cs"/>
                        </a:rPr>
                        <a:t>Housing shortage</a:t>
                      </a:r>
                    </a:p>
                  </a:txBody>
                  <a:tcPr marL="68580" marR="68580" marT="34290" marB="34290"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chemeClr val="tx1"/>
                          </a:solidFill>
                          <a:latin typeface="+mn-lt"/>
                          <a:ea typeface="+mn-ea"/>
                          <a:cs typeface="+mn-cs"/>
                        </a:rPr>
                        <a:t>Rooftop Extensions and modular housing</a:t>
                      </a:r>
                    </a:p>
                  </a:txBody>
                  <a:tcPr marL="68580" marR="68580" marT="34290" marB="34290" anchor="ctr"/>
                </a:tc>
                <a:extLst>
                  <a:ext uri="{0D108BD9-81ED-4DB2-BD59-A6C34878D82A}">
                    <a16:rowId xmlns:a16="http://schemas.microsoft.com/office/drawing/2014/main" val="10004"/>
                  </a:ext>
                </a:extLst>
              </a:tr>
              <a:tr h="429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Strict energy efficiency requirements for new builds</a:t>
                      </a:r>
                      <a:endParaRPr lang="en-US" sz="1100" dirty="0">
                        <a:solidFill>
                          <a:srgbClr val="003478"/>
                        </a:solidFill>
                        <a:latin typeface="Arial" panose="020B0604020202020204" pitchFamily="34" charset="0"/>
                        <a:cs typeface="Arial" panose="020B0604020202020204" pitchFamily="34" charset="0"/>
                      </a:endParaRPr>
                    </a:p>
                  </a:txBody>
                  <a:tcPr marL="68580" marR="68580" marT="34290" marB="34290" anchor="ctr"/>
                </a:tc>
                <a:tc>
                  <a:txBody>
                    <a:bodyPr/>
                    <a:lstStyle/>
                    <a:p>
                      <a:pPr marL="285750" indent="-285750">
                        <a:buFont typeface="Arial" panose="020B0604020202020204" pitchFamily="34" charset="0"/>
                        <a:buChar char="•"/>
                      </a:pPr>
                      <a:r>
                        <a:rPr lang="en-GB" sz="1100" kern="1200" dirty="0"/>
                        <a:t>Design stage assistance to comply with energy standards</a:t>
                      </a:r>
                      <a:endParaRPr lang="en-GB" sz="1100" b="1" kern="1200" dirty="0">
                        <a:solidFill>
                          <a:srgbClr val="003478"/>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10005"/>
                  </a:ext>
                </a:extLst>
              </a:tr>
              <a:tr h="470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Post Grenfell fire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003478"/>
                        </a:solidFill>
                        <a:latin typeface="Arial" panose="020B0604020202020204" pitchFamily="34" charset="0"/>
                        <a:cs typeface="Arial" panose="020B0604020202020204" pitchFamily="34" charset="0"/>
                      </a:endParaRPr>
                    </a:p>
                  </a:txBody>
                  <a:tcPr marL="68580" marR="68580" marT="34290" marB="34290" anchor="ctr"/>
                </a:tc>
                <a:tc>
                  <a:txBody>
                    <a:bodyPr/>
                    <a:lstStyle/>
                    <a:p>
                      <a:pPr marL="285750" indent="-285750">
                        <a:buFont typeface="Arial" panose="020B0604020202020204" pitchFamily="34" charset="0"/>
                        <a:buChar char="•"/>
                      </a:pPr>
                      <a:r>
                        <a:rPr lang="en-GB" sz="1100" kern="1200" dirty="0"/>
                        <a:t>Providing</a:t>
                      </a:r>
                      <a:r>
                        <a:rPr lang="en-GB" sz="1100" kern="1200" baseline="0" dirty="0"/>
                        <a:t> client assistance on fire safety check services and fire safety works</a:t>
                      </a:r>
                    </a:p>
                  </a:txBody>
                  <a:tcPr marL="68580" marR="68580" marT="34290" marB="3429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141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7D0262A-04B6-44C1-9FE3-F18F557A640C}"/>
              </a:ext>
            </a:extLst>
          </p:cNvPr>
          <p:cNvSpPr txBox="1">
            <a:spLocks/>
          </p:cNvSpPr>
          <p:nvPr/>
        </p:nvSpPr>
        <p:spPr bwMode="auto">
          <a:xfrm>
            <a:off x="467545" y="1167594"/>
            <a:ext cx="4629968" cy="297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Tx/>
              <a:buSzPct val="80000"/>
              <a:buFont typeface="Arial" charset="0"/>
              <a:buChar char="►"/>
              <a:defRPr sz="2800" baseline="0">
                <a:solidFill>
                  <a:srgbClr val="B0C812"/>
                </a:solidFill>
                <a:latin typeface="Times"/>
                <a:ea typeface="ＭＳ Ｐゴシック" charset="0"/>
                <a:cs typeface="Times"/>
              </a:defRPr>
            </a:lvl1pPr>
            <a:lvl2pPr marL="742950" indent="-285750" algn="l" rtl="0" eaLnBrk="1" fontAlgn="base" hangingPunct="1">
              <a:spcBef>
                <a:spcPct val="20000"/>
              </a:spcBef>
              <a:spcAft>
                <a:spcPct val="0"/>
              </a:spcAft>
              <a:buClr>
                <a:srgbClr val="EEAF30"/>
              </a:buClr>
              <a:buFont typeface="Arial" charset="0"/>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lr>
                <a:srgbClr val="850057"/>
              </a:buClr>
              <a:buFont typeface="Arial" charset="0"/>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lr>
                <a:srgbClr val="EEAF30"/>
              </a:buClr>
              <a:buFont typeface="Arial" charset="0"/>
              <a:buChar char="•"/>
              <a:defRPr sz="1600">
                <a:solidFill>
                  <a:schemeClr val="tx1"/>
                </a:solidFill>
                <a:latin typeface="+mn-lt"/>
                <a:ea typeface="ＭＳ Ｐゴシック" charset="0"/>
              </a:defRPr>
            </a:lvl4pPr>
            <a:lvl5pPr marL="2057400" indent="-228600" algn="l" rtl="0" eaLnBrk="1" fontAlgn="base" hangingPunct="1">
              <a:spcBef>
                <a:spcPct val="20000"/>
              </a:spcBef>
              <a:spcAft>
                <a:spcPct val="0"/>
              </a:spcAft>
              <a:buClr>
                <a:srgbClr val="850057"/>
              </a:buClr>
              <a:buFont typeface="Arial" charset="0"/>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9pPr>
          </a:lstStyle>
          <a:p>
            <a:pPr>
              <a:lnSpc>
                <a:spcPct val="200000"/>
              </a:lnSpc>
              <a:defRPr/>
            </a:pPr>
            <a:r>
              <a:rPr lang="en-US" sz="1350" dirty="0">
                <a:solidFill>
                  <a:srgbClr val="003478"/>
                </a:solidFill>
                <a:latin typeface="Arial" panose="020B0604020202020204" pitchFamily="34" charset="0"/>
                <a:cs typeface="Arial" panose="020B0604020202020204" pitchFamily="34" charset="0"/>
              </a:rPr>
              <a:t>London Borough of Camden</a:t>
            </a:r>
          </a:p>
          <a:p>
            <a:pPr>
              <a:lnSpc>
                <a:spcPct val="200000"/>
              </a:lnSpc>
              <a:defRPr/>
            </a:pPr>
            <a:r>
              <a:rPr lang="en-US" sz="1350" dirty="0">
                <a:solidFill>
                  <a:srgbClr val="003478"/>
                </a:solidFill>
                <a:latin typeface="Arial" panose="020B0604020202020204" pitchFamily="34" charset="0"/>
                <a:cs typeface="Arial" panose="020B0604020202020204" pitchFamily="34" charset="0"/>
              </a:rPr>
              <a:t>£30m of estate wide district heating upgrades</a:t>
            </a:r>
          </a:p>
          <a:p>
            <a:pPr>
              <a:lnSpc>
                <a:spcPct val="200000"/>
              </a:lnSpc>
              <a:defRPr/>
            </a:pPr>
            <a:r>
              <a:rPr lang="en-US" sz="1350" dirty="0">
                <a:solidFill>
                  <a:srgbClr val="003478"/>
                </a:solidFill>
                <a:latin typeface="Arial" panose="020B0604020202020204" pitchFamily="34" charset="0"/>
                <a:cs typeface="Arial" panose="020B0604020202020204" pitchFamily="34" charset="0"/>
              </a:rPr>
              <a:t>14 tower blocks</a:t>
            </a:r>
          </a:p>
          <a:p>
            <a:pPr>
              <a:lnSpc>
                <a:spcPct val="200000"/>
              </a:lnSpc>
              <a:defRPr/>
            </a:pPr>
            <a:r>
              <a:rPr lang="en-US" sz="1350" dirty="0">
                <a:solidFill>
                  <a:srgbClr val="003478"/>
                </a:solidFill>
                <a:latin typeface="Arial" panose="020B0604020202020204" pitchFamily="34" charset="0"/>
                <a:cs typeface="Arial" panose="020B0604020202020204" pitchFamily="34" charset="0"/>
              </a:rPr>
              <a:t>854 properties</a:t>
            </a:r>
            <a:r>
              <a:rPr lang="en-GB" sz="1350" dirty="0">
                <a:solidFill>
                  <a:srgbClr val="003478"/>
                </a:solidFill>
                <a:latin typeface="Arial" panose="020B0604020202020204" pitchFamily="34" charset="0"/>
                <a:cs typeface="Arial" panose="020B0604020202020204" pitchFamily="34" charset="0"/>
              </a:rPr>
              <a:t>	</a:t>
            </a:r>
          </a:p>
          <a:p>
            <a:pPr>
              <a:lnSpc>
                <a:spcPct val="200000"/>
              </a:lnSpc>
              <a:defRPr/>
            </a:pPr>
            <a:r>
              <a:rPr lang="en-GB" sz="1350" dirty="0">
                <a:solidFill>
                  <a:srgbClr val="003478"/>
                </a:solidFill>
                <a:latin typeface="Arial" panose="020B0604020202020204" pitchFamily="34" charset="0"/>
                <a:cs typeface="Arial" panose="020B0604020202020204" pitchFamily="34" charset="0"/>
              </a:rPr>
              <a:t>Saved over 78,000 tonnes of carbon</a:t>
            </a:r>
          </a:p>
          <a:p>
            <a:pPr>
              <a:lnSpc>
                <a:spcPct val="200000"/>
              </a:lnSpc>
              <a:defRPr/>
            </a:pPr>
            <a:r>
              <a:rPr lang="en-GB" sz="1350" dirty="0">
                <a:solidFill>
                  <a:srgbClr val="003478"/>
                </a:solidFill>
                <a:latin typeface="Arial" panose="020B0604020202020204" pitchFamily="34" charset="0"/>
                <a:cs typeface="Arial" panose="020B0604020202020204" pitchFamily="34" charset="0"/>
              </a:rPr>
              <a:t>Reduced energy consumption by over 7MW</a:t>
            </a:r>
          </a:p>
        </p:txBody>
      </p:sp>
      <p:sp>
        <p:nvSpPr>
          <p:cNvPr id="3" name="Title 1">
            <a:extLst>
              <a:ext uri="{FF2B5EF4-FFF2-40B4-BE49-F238E27FC236}">
                <a16:creationId xmlns:a16="http://schemas.microsoft.com/office/drawing/2014/main" id="{8A48FD66-8658-4069-AFC1-CA614BCE2C34}"/>
              </a:ext>
            </a:extLst>
          </p:cNvPr>
          <p:cNvSpPr txBox="1">
            <a:spLocks/>
          </p:cNvSpPr>
          <p:nvPr/>
        </p:nvSpPr>
        <p:spPr bwMode="gray">
          <a:xfrm>
            <a:off x="323854" y="786365"/>
            <a:ext cx="8496299" cy="647533"/>
          </a:xfrm>
          <a:prstGeom prst="rect">
            <a:avLst/>
          </a:prstGeom>
        </p:spPr>
        <p:txBody>
          <a:bodyPr vert="horz" lIns="0" tIns="0" rIns="0" bIns="0" rtlCol="0" anchor="ctr" anchorCtr="0">
            <a:noAutofit/>
          </a:bodyPr>
          <a:lstStyle>
            <a:defPPr>
              <a:defRPr lang="fr-FR"/>
            </a:defPPr>
            <a:lvl1pPr indent="0" algn="l" defTabSz="914400" rtl="0" eaLnBrk="1" latinLnBrk="0" hangingPunct="1">
              <a:lnSpc>
                <a:spcPct val="90000"/>
              </a:lnSpc>
              <a:spcBef>
                <a:spcPts val="0"/>
              </a:spcBef>
              <a:spcAft>
                <a:spcPts val="0"/>
              </a:spcAft>
              <a:buClr>
                <a:schemeClr val="tx1"/>
              </a:buClr>
              <a:buSzPct val="25000"/>
              <a:buFontTx/>
              <a:buBlip>
                <a:blip r:embed="rId2"/>
              </a:buBlip>
              <a:defRPr sz="2300" b="1" kern="1200">
                <a:solidFill>
                  <a:schemeClr val="accent1"/>
                </a:solidFill>
                <a:latin typeface="+mj-lt"/>
                <a:ea typeface="+mj-ea"/>
                <a:cs typeface="+mj-cs"/>
              </a:defRPr>
            </a:lvl1pPr>
            <a:lvl2pPr marL="0" indent="0">
              <a:lnSpc>
                <a:spcPct val="90000"/>
              </a:lnSpc>
              <a:spcBef>
                <a:spcPts val="0"/>
              </a:spcBef>
              <a:spcAft>
                <a:spcPts val="0"/>
              </a:spcAft>
              <a:buClr>
                <a:schemeClr val="tx1"/>
              </a:buClr>
              <a:buSzPct val="25000"/>
              <a:buFontTx/>
              <a:buBlip>
                <a:blip r:embed="rId2"/>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725" dirty="0"/>
              <a:t>Keepmoat’s Energy Capabilities: Decentralised energy</a:t>
            </a:r>
            <a:endParaRPr lang="en-US" sz="1725" dirty="0"/>
          </a:p>
        </p:txBody>
      </p:sp>
      <p:pic>
        <p:nvPicPr>
          <p:cNvPr id="4" name="Picture 4">
            <a:extLst>
              <a:ext uri="{FF2B5EF4-FFF2-40B4-BE49-F238E27FC236}">
                <a16:creationId xmlns:a16="http://schemas.microsoft.com/office/drawing/2014/main" id="{C89FA23F-8BC4-423F-970B-6907C8F480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9395" y="2599903"/>
            <a:ext cx="4107146" cy="19500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A3813092-D42D-4F4B-B1D4-F2DB531F473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941" y="851427"/>
            <a:ext cx="2108937" cy="20483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31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297E39-443F-49FD-8411-D0CE0227DCC8}"/>
              </a:ext>
            </a:extLst>
          </p:cNvPr>
          <p:cNvSpPr txBox="1">
            <a:spLocks/>
          </p:cNvSpPr>
          <p:nvPr/>
        </p:nvSpPr>
        <p:spPr bwMode="auto">
          <a:xfrm>
            <a:off x="467545" y="1167594"/>
            <a:ext cx="4629968" cy="312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Tx/>
              <a:buSzPct val="80000"/>
              <a:buFont typeface="Arial" charset="0"/>
              <a:buChar char="►"/>
              <a:defRPr sz="2800" baseline="0">
                <a:solidFill>
                  <a:srgbClr val="B0C812"/>
                </a:solidFill>
                <a:latin typeface="Times"/>
                <a:ea typeface="ＭＳ Ｐゴシック" charset="0"/>
                <a:cs typeface="Times"/>
              </a:defRPr>
            </a:lvl1pPr>
            <a:lvl2pPr marL="742950" indent="-285750" algn="l" rtl="0" eaLnBrk="1" fontAlgn="base" hangingPunct="1">
              <a:spcBef>
                <a:spcPct val="20000"/>
              </a:spcBef>
              <a:spcAft>
                <a:spcPct val="0"/>
              </a:spcAft>
              <a:buClr>
                <a:srgbClr val="EEAF30"/>
              </a:buClr>
              <a:buFont typeface="Arial" charset="0"/>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lr>
                <a:srgbClr val="850057"/>
              </a:buClr>
              <a:buFont typeface="Arial" charset="0"/>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lr>
                <a:srgbClr val="EEAF30"/>
              </a:buClr>
              <a:buFont typeface="Arial" charset="0"/>
              <a:buChar char="•"/>
              <a:defRPr sz="1600">
                <a:solidFill>
                  <a:schemeClr val="tx1"/>
                </a:solidFill>
                <a:latin typeface="+mn-lt"/>
                <a:ea typeface="ＭＳ Ｐゴシック" charset="0"/>
              </a:defRPr>
            </a:lvl4pPr>
            <a:lvl5pPr marL="2057400" indent="-228600" algn="l" rtl="0" eaLnBrk="1" fontAlgn="base" hangingPunct="1">
              <a:spcBef>
                <a:spcPct val="20000"/>
              </a:spcBef>
              <a:spcAft>
                <a:spcPct val="0"/>
              </a:spcAft>
              <a:buClr>
                <a:srgbClr val="850057"/>
              </a:buClr>
              <a:buFont typeface="Arial" charset="0"/>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9pPr>
          </a:lstStyle>
          <a:p>
            <a:pPr>
              <a:lnSpc>
                <a:spcPct val="200000"/>
              </a:lnSpc>
              <a:defRPr/>
            </a:pPr>
            <a:r>
              <a:rPr lang="en-US" sz="1350" dirty="0">
                <a:solidFill>
                  <a:srgbClr val="003478"/>
                </a:solidFill>
                <a:latin typeface="Arial" panose="020B0604020202020204" pitchFamily="34" charset="0"/>
                <a:cs typeface="Arial" panose="020B0604020202020204" pitchFamily="34" charset="0"/>
              </a:rPr>
              <a:t>Enfield Council</a:t>
            </a:r>
          </a:p>
          <a:p>
            <a:pPr>
              <a:lnSpc>
                <a:spcPct val="200000"/>
              </a:lnSpc>
              <a:defRPr/>
            </a:pPr>
            <a:r>
              <a:rPr lang="en-US" sz="1350" dirty="0">
                <a:solidFill>
                  <a:srgbClr val="003478"/>
                </a:solidFill>
                <a:latin typeface="Arial" panose="020B0604020202020204" pitchFamily="34" charset="0"/>
                <a:cs typeface="Arial" panose="020B0604020202020204" pitchFamily="34" charset="0"/>
              </a:rPr>
              <a:t>Largest GSHP in UK</a:t>
            </a:r>
          </a:p>
          <a:p>
            <a:pPr>
              <a:lnSpc>
                <a:spcPct val="200000"/>
              </a:lnSpc>
              <a:defRPr/>
            </a:pPr>
            <a:r>
              <a:rPr lang="en-US" sz="1350" dirty="0">
                <a:solidFill>
                  <a:srgbClr val="003478"/>
                </a:solidFill>
                <a:latin typeface="Arial" panose="020B0604020202020204" pitchFamily="34" charset="0"/>
                <a:cs typeface="Arial" panose="020B0604020202020204" pitchFamily="34" charset="0"/>
              </a:rPr>
              <a:t>Starts November 2017 – 48 weeks</a:t>
            </a:r>
          </a:p>
          <a:p>
            <a:pPr>
              <a:lnSpc>
                <a:spcPct val="200000"/>
              </a:lnSpc>
              <a:defRPr/>
            </a:pPr>
            <a:r>
              <a:rPr lang="en-US" sz="1350" dirty="0">
                <a:solidFill>
                  <a:srgbClr val="003478"/>
                </a:solidFill>
                <a:latin typeface="Arial" panose="020B0604020202020204" pitchFamily="34" charset="0"/>
                <a:cs typeface="Arial" panose="020B0604020202020204" pitchFamily="34" charset="0"/>
              </a:rPr>
              <a:t>8 blocks – 402 flats</a:t>
            </a:r>
          </a:p>
          <a:p>
            <a:pPr>
              <a:lnSpc>
                <a:spcPct val="200000"/>
              </a:lnSpc>
              <a:defRPr/>
            </a:pPr>
            <a:r>
              <a:rPr lang="en-GB" sz="1350" dirty="0">
                <a:solidFill>
                  <a:srgbClr val="003478"/>
                </a:solidFill>
                <a:latin typeface="Arial" panose="020B0604020202020204" pitchFamily="34" charset="0"/>
                <a:cs typeface="Arial" panose="020B0604020202020204" pitchFamily="34" charset="0"/>
              </a:rPr>
              <a:t>Ground source heat pumps</a:t>
            </a:r>
            <a:endParaRPr lang="en-US" sz="1350" dirty="0">
              <a:solidFill>
                <a:srgbClr val="003478"/>
              </a:solidFill>
              <a:latin typeface="Arial" panose="020B0604020202020204" pitchFamily="34" charset="0"/>
              <a:cs typeface="Arial" panose="020B0604020202020204" pitchFamily="34" charset="0"/>
            </a:endParaRPr>
          </a:p>
          <a:p>
            <a:pPr>
              <a:lnSpc>
                <a:spcPct val="200000"/>
              </a:lnSpc>
              <a:defRPr/>
            </a:pPr>
            <a:endParaRPr lang="en-GB" sz="1350" dirty="0">
              <a:solidFill>
                <a:srgbClr val="003478"/>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E5F1791-DB9F-45DA-89B1-7EE20611C9CD}"/>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rot="5400000">
            <a:off x="6650647" y="949517"/>
            <a:ext cx="1907194" cy="16503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descr="Image result for kensa shoe box">
            <a:extLst>
              <a:ext uri="{FF2B5EF4-FFF2-40B4-BE49-F238E27FC236}">
                <a16:creationId xmlns:a16="http://schemas.microsoft.com/office/drawing/2014/main" id="{C34309D6-0F04-47E7-B604-378B21769D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18687" y="821089"/>
            <a:ext cx="2961398" cy="1907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kensa shoe box">
            <a:extLst>
              <a:ext uri="{FF2B5EF4-FFF2-40B4-BE49-F238E27FC236}">
                <a16:creationId xmlns:a16="http://schemas.microsoft.com/office/drawing/2014/main" id="{2EE0893D-E945-4D28-BE81-8629013F837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66394" y="2902049"/>
            <a:ext cx="1755110" cy="17551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D8BFAAB8-EAF4-4DFE-BDC4-C9A7F94EBD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5570151" y="2796871"/>
            <a:ext cx="2859263" cy="1693877"/>
          </a:xfrm>
          <a:prstGeom prst="rect">
            <a:avLst/>
          </a:prstGeom>
        </p:spPr>
      </p:pic>
    </p:spTree>
    <p:extLst>
      <p:ext uri="{BB962C8B-B14F-4D97-AF65-F5344CB8AC3E}">
        <p14:creationId xmlns:p14="http://schemas.microsoft.com/office/powerpoint/2010/main" val="14084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9AC0-5F95-4C6A-A078-D041AE2A88C4}"/>
              </a:ext>
            </a:extLst>
          </p:cNvPr>
          <p:cNvSpPr txBox="1">
            <a:spLocks/>
          </p:cNvSpPr>
          <p:nvPr/>
        </p:nvSpPr>
        <p:spPr bwMode="gray">
          <a:xfrm>
            <a:off x="323854" y="988587"/>
            <a:ext cx="8496299" cy="647533"/>
          </a:xfrm>
          <a:prstGeom prst="rect">
            <a:avLst/>
          </a:prstGeom>
        </p:spPr>
        <p:txBody>
          <a:bodyPr vert="horz" lIns="0" tIns="0" rIns="0" bIns="0" rtlCol="0" anchor="ctr" anchorCtr="0">
            <a:noAutofit/>
          </a:bodyPr>
          <a:lstStyle>
            <a:defPPr>
              <a:defRPr lang="fr-FR"/>
            </a:defPPr>
            <a:lvl1pPr indent="0" algn="l" defTabSz="914400" rtl="0" eaLnBrk="1" latinLnBrk="0" hangingPunct="1">
              <a:lnSpc>
                <a:spcPct val="90000"/>
              </a:lnSpc>
              <a:spcBef>
                <a:spcPts val="0"/>
              </a:spcBef>
              <a:spcAft>
                <a:spcPts val="0"/>
              </a:spcAft>
              <a:buClr>
                <a:schemeClr val="tx1"/>
              </a:buClr>
              <a:buSzPct val="25000"/>
              <a:buFontTx/>
              <a:buBlip>
                <a:blip r:embed="rId2"/>
              </a:buBlip>
              <a:defRPr sz="2300" b="1" kern="1200">
                <a:solidFill>
                  <a:schemeClr val="accent1"/>
                </a:solidFill>
                <a:latin typeface="+mj-lt"/>
                <a:ea typeface="+mj-ea"/>
                <a:cs typeface="+mj-cs"/>
              </a:defRPr>
            </a:lvl1pPr>
            <a:lvl2pPr marL="0" indent="0">
              <a:lnSpc>
                <a:spcPct val="90000"/>
              </a:lnSpc>
              <a:spcBef>
                <a:spcPts val="0"/>
              </a:spcBef>
              <a:spcAft>
                <a:spcPts val="0"/>
              </a:spcAft>
              <a:buClr>
                <a:schemeClr val="tx1"/>
              </a:buClr>
              <a:buSzPct val="25000"/>
              <a:buFontTx/>
              <a:buBlip>
                <a:blip r:embed="rId2"/>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725" dirty="0"/>
              <a:t>Keepmoat Regeneration’s Energy Capabilities : Thermal Insulation Schemes</a:t>
            </a:r>
            <a:endParaRPr lang="en-US" sz="1725" dirty="0"/>
          </a:p>
        </p:txBody>
      </p:sp>
      <p:pic>
        <p:nvPicPr>
          <p:cNvPr id="3" name="Picture 4">
            <a:extLst>
              <a:ext uri="{FF2B5EF4-FFF2-40B4-BE49-F238E27FC236}">
                <a16:creationId xmlns:a16="http://schemas.microsoft.com/office/drawing/2014/main" id="{8EBDDFB3-5A81-4AC1-92DC-F30ACD0C75A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1052" y="2283097"/>
            <a:ext cx="3240398" cy="238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a:extLst>
              <a:ext uri="{FF2B5EF4-FFF2-40B4-BE49-F238E27FC236}">
                <a16:creationId xmlns:a16="http://schemas.microsoft.com/office/drawing/2014/main" id="{B27772FA-199A-424A-8D0D-73B2C5A227C1}"/>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4928084" y="2283097"/>
            <a:ext cx="3175893" cy="238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20">
            <a:extLst>
              <a:ext uri="{FF2B5EF4-FFF2-40B4-BE49-F238E27FC236}">
                <a16:creationId xmlns:a16="http://schemas.microsoft.com/office/drawing/2014/main" id="{E652A3E7-0E14-42ED-A60B-05DBD01FAAB2}"/>
              </a:ext>
            </a:extLst>
          </p:cNvPr>
          <p:cNvSpPr/>
          <p:nvPr/>
        </p:nvSpPr>
        <p:spPr>
          <a:xfrm>
            <a:off x="4184376" y="3120030"/>
            <a:ext cx="524786" cy="709625"/>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7077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FD68DD5-C610-4129-AA5C-B5164FE4629B}"/>
              </a:ext>
            </a:extLst>
          </p:cNvPr>
          <p:cNvSpPr txBox="1">
            <a:spLocks/>
          </p:cNvSpPr>
          <p:nvPr/>
        </p:nvSpPr>
        <p:spPr bwMode="auto">
          <a:xfrm>
            <a:off x="467544" y="2222671"/>
            <a:ext cx="4629968" cy="312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lrTx/>
              <a:buSzPct val="80000"/>
              <a:buFont typeface="Arial" charset="0"/>
              <a:buChar char="►"/>
              <a:defRPr sz="2800" baseline="0">
                <a:solidFill>
                  <a:srgbClr val="B0C812"/>
                </a:solidFill>
                <a:latin typeface="Times"/>
                <a:ea typeface="ＭＳ Ｐゴシック" charset="0"/>
                <a:cs typeface="Times"/>
              </a:defRPr>
            </a:lvl1pPr>
            <a:lvl2pPr marL="742950" indent="-285750" algn="l" rtl="0" eaLnBrk="1" fontAlgn="base" hangingPunct="1">
              <a:spcBef>
                <a:spcPct val="20000"/>
              </a:spcBef>
              <a:spcAft>
                <a:spcPct val="0"/>
              </a:spcAft>
              <a:buClr>
                <a:srgbClr val="EEAF30"/>
              </a:buClr>
              <a:buFont typeface="Arial" charset="0"/>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lr>
                <a:srgbClr val="850057"/>
              </a:buClr>
              <a:buFont typeface="Arial" charset="0"/>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lr>
                <a:srgbClr val="EEAF30"/>
              </a:buClr>
              <a:buFont typeface="Arial" charset="0"/>
              <a:buChar char="•"/>
              <a:defRPr sz="1600">
                <a:solidFill>
                  <a:schemeClr val="tx1"/>
                </a:solidFill>
                <a:latin typeface="+mn-lt"/>
                <a:ea typeface="ＭＳ Ｐゴシック" charset="0"/>
              </a:defRPr>
            </a:lvl4pPr>
            <a:lvl5pPr marL="2057400" indent="-228600" algn="l" rtl="0" eaLnBrk="1" fontAlgn="base" hangingPunct="1">
              <a:spcBef>
                <a:spcPct val="20000"/>
              </a:spcBef>
              <a:spcAft>
                <a:spcPct val="0"/>
              </a:spcAft>
              <a:buClr>
                <a:srgbClr val="850057"/>
              </a:buClr>
              <a:buFont typeface="Arial" charset="0"/>
              <a:buChar char="•"/>
              <a:defRPr sz="14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850057"/>
              </a:buClr>
              <a:buFont typeface="Wingdings" pitchFamily="2" charset="2"/>
              <a:buChar char="§"/>
              <a:defRPr sz="1400">
                <a:solidFill>
                  <a:schemeClr val="tx1"/>
                </a:solidFill>
                <a:latin typeface="+mn-lt"/>
              </a:defRPr>
            </a:lvl9pPr>
          </a:lstStyle>
          <a:p>
            <a:pPr>
              <a:lnSpc>
                <a:spcPct val="200000"/>
              </a:lnSpc>
              <a:defRPr/>
            </a:pPr>
            <a:r>
              <a:rPr lang="en-GB" sz="1350" dirty="0">
                <a:solidFill>
                  <a:srgbClr val="003478"/>
                </a:solidFill>
                <a:latin typeface="Arial" panose="020B0604020202020204" pitchFamily="34" charset="0"/>
                <a:cs typeface="Arial" panose="020B0604020202020204" pitchFamily="34" charset="0"/>
              </a:rPr>
              <a:t>Renewable Heat Incentive</a:t>
            </a:r>
          </a:p>
          <a:p>
            <a:pPr>
              <a:lnSpc>
                <a:spcPct val="200000"/>
              </a:lnSpc>
              <a:defRPr/>
            </a:pPr>
            <a:r>
              <a:rPr lang="en-GB" sz="1350" dirty="0">
                <a:solidFill>
                  <a:srgbClr val="003478"/>
                </a:solidFill>
                <a:latin typeface="Arial" panose="020B0604020202020204" pitchFamily="34" charset="0"/>
                <a:cs typeface="Arial" panose="020B0604020202020204" pitchFamily="34" charset="0"/>
              </a:rPr>
              <a:t>ECO Funding</a:t>
            </a:r>
          </a:p>
          <a:p>
            <a:pPr>
              <a:lnSpc>
                <a:spcPct val="200000"/>
              </a:lnSpc>
              <a:defRPr/>
            </a:pPr>
            <a:r>
              <a:rPr lang="en-GB" sz="1350" dirty="0">
                <a:solidFill>
                  <a:srgbClr val="003478"/>
                </a:solidFill>
                <a:latin typeface="Arial" panose="020B0604020202020204" pitchFamily="34" charset="0"/>
                <a:cs typeface="Arial" panose="020B0604020202020204" pitchFamily="34" charset="0"/>
              </a:rPr>
              <a:t>Feed-In Tariffs</a:t>
            </a:r>
            <a:endParaRPr lang="en-US" sz="1350" dirty="0">
              <a:solidFill>
                <a:srgbClr val="003478"/>
              </a:solidFill>
              <a:latin typeface="Arial" panose="020B0604020202020204" pitchFamily="34" charset="0"/>
              <a:cs typeface="Arial" panose="020B0604020202020204" pitchFamily="34" charset="0"/>
            </a:endParaRPr>
          </a:p>
          <a:p>
            <a:pPr>
              <a:lnSpc>
                <a:spcPct val="200000"/>
              </a:lnSpc>
              <a:defRPr/>
            </a:pPr>
            <a:endParaRPr lang="en-GB" sz="1350" dirty="0">
              <a:solidFill>
                <a:srgbClr val="003478"/>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6E9DB11-2EDC-410F-8C87-6D7E58FDE60F}"/>
              </a:ext>
            </a:extLst>
          </p:cNvPr>
          <p:cNvSpPr txBox="1">
            <a:spLocks/>
          </p:cNvSpPr>
          <p:nvPr/>
        </p:nvSpPr>
        <p:spPr bwMode="gray">
          <a:xfrm>
            <a:off x="323854" y="1138055"/>
            <a:ext cx="8496299" cy="647533"/>
          </a:xfrm>
          <a:prstGeom prst="rect">
            <a:avLst/>
          </a:prstGeom>
        </p:spPr>
        <p:txBody>
          <a:bodyPr vert="horz" lIns="0" tIns="0" rIns="0" bIns="0" rtlCol="0" anchor="ctr" anchorCtr="0">
            <a:noAutofit/>
          </a:bodyPr>
          <a:lstStyle>
            <a:defPPr>
              <a:defRPr lang="fr-FR"/>
            </a:defPPr>
            <a:lvl1pPr indent="0" algn="l" defTabSz="914400" rtl="0" eaLnBrk="1" latinLnBrk="0" hangingPunct="1">
              <a:lnSpc>
                <a:spcPct val="90000"/>
              </a:lnSpc>
              <a:spcBef>
                <a:spcPts val="0"/>
              </a:spcBef>
              <a:spcAft>
                <a:spcPts val="0"/>
              </a:spcAft>
              <a:buClr>
                <a:schemeClr val="tx1"/>
              </a:buClr>
              <a:buSzPct val="25000"/>
              <a:buFontTx/>
              <a:buBlip>
                <a:blip r:embed="rId2"/>
              </a:buBlip>
              <a:defRPr sz="2300" b="1" kern="1200">
                <a:solidFill>
                  <a:schemeClr val="accent1"/>
                </a:solidFill>
                <a:latin typeface="+mj-lt"/>
                <a:ea typeface="+mj-ea"/>
                <a:cs typeface="+mj-cs"/>
              </a:defRPr>
            </a:lvl1pPr>
            <a:lvl2pPr marL="0" indent="0">
              <a:lnSpc>
                <a:spcPct val="90000"/>
              </a:lnSpc>
              <a:spcBef>
                <a:spcPts val="0"/>
              </a:spcBef>
              <a:spcAft>
                <a:spcPts val="0"/>
              </a:spcAft>
              <a:buClr>
                <a:schemeClr val="tx1"/>
              </a:buClr>
              <a:buSzPct val="25000"/>
              <a:buFontTx/>
              <a:buBlip>
                <a:blip r:embed="rId2"/>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725" dirty="0"/>
              <a:t>Keepmoat Regeneration’s Energy Capabilities: Government funding schemes</a:t>
            </a:r>
            <a:endParaRPr lang="en-US" sz="1725" dirty="0"/>
          </a:p>
        </p:txBody>
      </p:sp>
    </p:spTree>
    <p:extLst>
      <p:ext uri="{BB962C8B-B14F-4D97-AF65-F5344CB8AC3E}">
        <p14:creationId xmlns:p14="http://schemas.microsoft.com/office/powerpoint/2010/main" val="401189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fpmain\Apollo Eco fit\48 EnergieSprong\Sept 2017 Holland Workshops\Photos\20170919_155603.jpg">
            <a:extLst>
              <a:ext uri="{FF2B5EF4-FFF2-40B4-BE49-F238E27FC236}">
                <a16:creationId xmlns:a16="http://schemas.microsoft.com/office/drawing/2014/main" id="{1396A94B-02CF-4514-90DD-4234743A5EC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0120" y="1425897"/>
            <a:ext cx="3972356" cy="23296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a:extLst>
              <a:ext uri="{FF2B5EF4-FFF2-40B4-BE49-F238E27FC236}">
                <a16:creationId xmlns:a16="http://schemas.microsoft.com/office/drawing/2014/main" id="{A014C90C-80CB-4FE1-920B-BD478D2A11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3894" y="1188495"/>
            <a:ext cx="4194169" cy="287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F51CB962-4203-4276-A324-C802204658E5}"/>
              </a:ext>
            </a:extLst>
          </p:cNvPr>
          <p:cNvSpPr txBox="1">
            <a:spLocks/>
          </p:cNvSpPr>
          <p:nvPr/>
        </p:nvSpPr>
        <p:spPr bwMode="gray">
          <a:xfrm>
            <a:off x="323854" y="716025"/>
            <a:ext cx="8496299" cy="647533"/>
          </a:xfrm>
          <a:prstGeom prst="rect">
            <a:avLst/>
          </a:prstGeom>
        </p:spPr>
        <p:txBody>
          <a:bodyPr vert="horz" lIns="0" tIns="0" rIns="0" bIns="0" rtlCol="0" anchor="ctr" anchorCtr="0">
            <a:noAutofit/>
          </a:bodyPr>
          <a:lstStyle>
            <a:defPPr>
              <a:defRPr lang="fr-FR"/>
            </a:defPPr>
            <a:lvl1pPr indent="0" algn="l" defTabSz="914400" rtl="0" eaLnBrk="1" latinLnBrk="0" hangingPunct="1">
              <a:lnSpc>
                <a:spcPct val="90000"/>
              </a:lnSpc>
              <a:spcBef>
                <a:spcPts val="0"/>
              </a:spcBef>
              <a:spcAft>
                <a:spcPts val="0"/>
              </a:spcAft>
              <a:buClr>
                <a:schemeClr val="tx1"/>
              </a:buClr>
              <a:buSzPct val="25000"/>
              <a:buFontTx/>
              <a:buBlip>
                <a:blip r:embed="rId4"/>
              </a:buBlip>
              <a:defRPr sz="2300" b="1" kern="1200">
                <a:solidFill>
                  <a:schemeClr val="accent1"/>
                </a:solidFill>
                <a:latin typeface="+mj-lt"/>
                <a:ea typeface="+mj-ea"/>
                <a:cs typeface="+mj-cs"/>
              </a:defRPr>
            </a:lvl1pPr>
            <a:lvl2pPr marL="0" indent="0">
              <a:lnSpc>
                <a:spcPct val="90000"/>
              </a:lnSpc>
              <a:spcBef>
                <a:spcPts val="0"/>
              </a:spcBef>
              <a:spcAft>
                <a:spcPts val="0"/>
              </a:spcAft>
              <a:buClr>
                <a:schemeClr val="tx1"/>
              </a:buClr>
              <a:buSzPct val="25000"/>
              <a:buFontTx/>
              <a:buBlip>
                <a:blip r:embed="rId4"/>
              </a:buBlip>
              <a:defRPr sz="2000">
                <a:solidFill>
                  <a:schemeClr val="accent1"/>
                </a:solidFill>
              </a:defRPr>
            </a:lvl2pPr>
            <a:lvl3pPr marL="576000" indent="-144000">
              <a:lnSpc>
                <a:spcPct val="105000"/>
              </a:lnSpc>
              <a:spcBef>
                <a:spcPts val="600"/>
              </a:spcBef>
              <a:spcAft>
                <a:spcPts val="600"/>
              </a:spcAft>
              <a:buClr>
                <a:schemeClr val="tx1"/>
              </a:buClr>
              <a:buSzPct val="100000"/>
              <a:buFont typeface="Arial" panose="020B0604020202020204" pitchFamily="34" charset="0"/>
              <a:buChar char="•"/>
              <a:defRPr sz="1100"/>
            </a:lvl3pPr>
            <a:lvl4pPr marL="828000" indent="-252000">
              <a:lnSpc>
                <a:spcPct val="105000"/>
              </a:lnSpc>
              <a:spcBef>
                <a:spcPts val="600"/>
              </a:spcBef>
              <a:spcAft>
                <a:spcPts val="600"/>
              </a:spcAft>
              <a:buClr>
                <a:schemeClr val="tx1"/>
              </a:buClr>
              <a:buSzPct val="100000"/>
              <a:buFont typeface="Arial" pitchFamily="34" charset="0"/>
              <a:buChar char="—"/>
              <a:defRPr sz="1100"/>
            </a:lvl4pPr>
            <a:lvl5pPr marL="972000" indent="-144000">
              <a:lnSpc>
                <a:spcPct val="105000"/>
              </a:lnSpc>
              <a:spcBef>
                <a:spcPts val="600"/>
              </a:spcBef>
              <a:spcAft>
                <a:spcPts val="600"/>
              </a:spcAft>
              <a:buClr>
                <a:schemeClr val="tx1"/>
              </a:buClr>
              <a:buSzPct val="100000"/>
              <a:buFont typeface="Arial" pitchFamily="34" charset="0"/>
              <a:buChar char="•"/>
              <a:defRPr sz="11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GB" sz="1725" dirty="0"/>
              <a:t>Keepmoat Regeneration’s Energy Capabilities : EnergieSprong</a:t>
            </a:r>
            <a:endParaRPr lang="en-US" sz="1725" dirty="0"/>
          </a:p>
        </p:txBody>
      </p:sp>
    </p:spTree>
    <p:extLst>
      <p:ext uri="{BB962C8B-B14F-4D97-AF65-F5344CB8AC3E}">
        <p14:creationId xmlns:p14="http://schemas.microsoft.com/office/powerpoint/2010/main" val="3945481073"/>
      </p:ext>
    </p:extLst>
  </p:cSld>
  <p:clrMapOvr>
    <a:masterClrMapping/>
  </p:clrMapOvr>
</p:sld>
</file>

<file path=ppt/theme/theme1.xml><?xml version="1.0" encoding="utf-8"?>
<a:theme xmlns:a="http://schemas.openxmlformats.org/drawingml/2006/main" name="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TotalTime>
  <Words>413</Words>
  <Application>Microsoft Office PowerPoint</Application>
  <PresentationFormat>Presentazione su schermo (16:9)</PresentationFormat>
  <Paragraphs>80</Paragraphs>
  <Slides>13</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ＭＳ Ｐゴシック</vt:lpstr>
      <vt:lpstr>Arial</vt:lpstr>
      <vt:lpstr>Calibri</vt:lpstr>
      <vt:lpstr>HelveticaNeueLT Std Bold</vt:lpstr>
      <vt:lpstr>Struttura personalizzata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boutique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Lorenzo Lollini</dc:creator>
  <cp:lastModifiedBy>La Fauci Salvatore (ENGIE Italy)</cp:lastModifiedBy>
  <cp:revision>86</cp:revision>
  <dcterms:created xsi:type="dcterms:W3CDTF">2013-05-02T07:11:37Z</dcterms:created>
  <dcterms:modified xsi:type="dcterms:W3CDTF">2017-11-12T19:18:35Z</dcterms:modified>
</cp:coreProperties>
</file>