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sldIdLst>
    <p:sldId id="257" r:id="rId2"/>
    <p:sldId id="280" r:id="rId3"/>
    <p:sldId id="274" r:id="rId4"/>
    <p:sldId id="277" r:id="rId5"/>
    <p:sldId id="283" r:id="rId6"/>
    <p:sldId id="285" r:id="rId7"/>
    <p:sldId id="281" r:id="rId8"/>
  </p:sldIdLst>
  <p:sldSz cx="9144000" cy="5143500" type="screen16x9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6B21BC98-BB2D-6C41-9DC4-967D60528E81}">
          <p14:sldIdLst/>
        </p14:section>
        <p14:section name="TEMPLATE" id="{7712036F-E8B6-F44B-846A-83EAEB20B8BA}">
          <p14:sldIdLst>
            <p14:sldId id="257"/>
            <p14:sldId id="280"/>
            <p14:sldId id="274"/>
            <p14:sldId id="277"/>
            <p14:sldId id="283"/>
            <p14:sldId id="285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DEC"/>
    <a:srgbClr val="0B5EB1"/>
    <a:srgbClr val="404040"/>
    <a:srgbClr val="FF6600"/>
    <a:srgbClr val="C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3727" autoAdjust="0"/>
  </p:normalViewPr>
  <p:slideViewPr>
    <p:cSldViewPr snapToGrid="0" snapToObjects="1">
      <p:cViewPr varScale="1">
        <p:scale>
          <a:sx n="109" d="100"/>
          <a:sy n="109" d="100"/>
        </p:scale>
        <p:origin x="300" y="102"/>
      </p:cViewPr>
      <p:guideLst>
        <p:guide orient="horz" pos="1620"/>
        <p:guide pos="2880"/>
        <p:guide orient="horz" pos="1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EAC48BC-84B5-314C-BD06-51EDC6A22ABE}" type="datetimeFigureOut">
              <a:rPr lang="it-IT" smtClean="0"/>
              <a:t>11/11/2017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AA9F8B4-7D01-C648-9346-EACD555448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104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ENGIE-Must2016-TemplatePP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8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045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51167" y="1426581"/>
            <a:ext cx="7797410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it-IT" sz="3200" b="1" dirty="0">
                <a:solidFill>
                  <a:schemeClr val="bg1"/>
                </a:solidFill>
                <a:latin typeface="HelveticaNeueLT Std Bold"/>
                <a:cs typeface="HelveticaNeueLT Std Bold"/>
              </a:rPr>
              <a:t>ENGIE PER LE SCUOLE DI PARIGI</a:t>
            </a:r>
          </a:p>
          <a:p>
            <a:pPr>
              <a:lnSpc>
                <a:spcPts val="2200"/>
              </a:lnSpc>
            </a:pPr>
            <a:endParaRPr lang="it-IT" sz="2800" b="1" dirty="0">
              <a:solidFill>
                <a:schemeClr val="bg1"/>
              </a:solidFill>
              <a:latin typeface="HelveticaNeueLT Std Bold"/>
              <a:cs typeface="HelveticaNeueLT Std Bold"/>
            </a:endParaRPr>
          </a:p>
          <a:p>
            <a:pPr>
              <a:lnSpc>
                <a:spcPts val="2200"/>
              </a:lnSpc>
            </a:pPr>
            <a:r>
              <a:rPr lang="it-IT" sz="2800" b="1" dirty="0">
                <a:solidFill>
                  <a:schemeClr val="bg1"/>
                </a:solidFill>
                <a:latin typeface="HelveticaNeueLT Std Bold"/>
                <a:cs typeface="HelveticaNeueLT Std Bold"/>
              </a:rPr>
              <a:t>Contratto di Performance Energetica </a:t>
            </a:r>
          </a:p>
          <a:p>
            <a:pPr>
              <a:lnSpc>
                <a:spcPts val="2200"/>
              </a:lnSpc>
            </a:pPr>
            <a:r>
              <a:rPr lang="it-IT" sz="2800" b="1" dirty="0">
                <a:solidFill>
                  <a:schemeClr val="bg1"/>
                </a:solidFill>
                <a:latin typeface="HelveticaNeueLT Std Bold"/>
                <a:cs typeface="HelveticaNeueLT Std Bold"/>
              </a:rPr>
              <a:t>su 152 edifici scolastici</a:t>
            </a:r>
            <a:endParaRPr lang="it-IT" sz="400" b="1" dirty="0">
              <a:solidFill>
                <a:schemeClr val="bg1"/>
              </a:solidFill>
              <a:latin typeface="HelveticaNeueLT Std Bold"/>
              <a:cs typeface="HelveticaNeueLT Std Bold"/>
            </a:endParaRPr>
          </a:p>
          <a:p>
            <a:pPr>
              <a:lnSpc>
                <a:spcPts val="2200"/>
              </a:lnSpc>
            </a:pPr>
            <a:endParaRPr lang="it-IT" sz="400" b="1" dirty="0">
              <a:solidFill>
                <a:schemeClr val="bg1"/>
              </a:solidFill>
              <a:latin typeface="HelveticaNeueLT Std Bold"/>
              <a:cs typeface="HelveticaNeueLT Std Bold"/>
            </a:endParaRPr>
          </a:p>
          <a:p>
            <a:pPr>
              <a:lnSpc>
                <a:spcPts val="2200"/>
              </a:lnSpc>
            </a:pPr>
            <a:endParaRPr lang="it-IT" sz="400" b="1" dirty="0">
              <a:solidFill>
                <a:schemeClr val="bg1"/>
              </a:solidFill>
              <a:latin typeface="HelveticaNeueLT Std Bold"/>
              <a:cs typeface="HelveticaNeueLT Std Bold"/>
            </a:endParaRPr>
          </a:p>
          <a:p>
            <a:pPr>
              <a:lnSpc>
                <a:spcPts val="2200"/>
              </a:lnSpc>
            </a:pPr>
            <a:r>
              <a:rPr lang="it-IT" sz="2000" dirty="0">
                <a:solidFill>
                  <a:schemeClr val="bg1"/>
                </a:solidFill>
                <a:latin typeface="HelveticaNeueLT Std Bold"/>
                <a:cs typeface="HelveticaNeueLT Std Bold"/>
              </a:rPr>
              <a:t>Samuel Renard</a:t>
            </a:r>
          </a:p>
        </p:txBody>
      </p:sp>
      <p:pic>
        <p:nvPicPr>
          <p:cNvPr id="5" name="Picture 2" descr="H:\IDF - Marketing\1-0-Activité commerciale\Portefeuille\Références contrats IDF\CPE Ecoles ville de Paris\header.png">
            <a:extLst>
              <a:ext uri="{FF2B5EF4-FFF2-40B4-BE49-F238E27FC236}">
                <a16:creationId xmlns:a16="http://schemas.microsoft.com/office/drawing/2014/main" id="{F007DFD2-3C57-4236-A1A0-1BCCB1283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96" y="2460197"/>
            <a:ext cx="9144000" cy="2192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281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93099" y="970767"/>
            <a:ext cx="7587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cap="small" dirty="0">
                <a:solidFill>
                  <a:srgbClr val="0B5EB1"/>
                </a:solidFill>
                <a:latin typeface="HelveticaNeueLT Std Bold"/>
              </a:rPr>
              <a:t>Un Progetto ambizioso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6892" y="1586595"/>
            <a:ext cx="628009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B5EB1"/>
                </a:solidFill>
                <a:latin typeface="HelveticaNeueLT Std Bold"/>
              </a:rPr>
              <a:t>Nel 2016, Parigi ha lanciato il secondo progetto per riqualificare </a:t>
            </a:r>
            <a:r>
              <a:rPr lang="it-IT" b="1" dirty="0">
                <a:solidFill>
                  <a:srgbClr val="0B5EB1"/>
                </a:solidFill>
                <a:latin typeface="HelveticaNeueLT Std Bold"/>
              </a:rPr>
              <a:t>152 scuole di Parigi</a:t>
            </a:r>
            <a:r>
              <a:rPr lang="it-IT" dirty="0">
                <a:solidFill>
                  <a:srgbClr val="0B5EB1"/>
                </a:solidFill>
                <a:latin typeface="HelveticaNeueLT Std Bold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it-IT" dirty="0">
                <a:solidFill>
                  <a:srgbClr val="0B5EB1"/>
                </a:solidFill>
                <a:latin typeface="HelveticaNeueLT Std Bold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0B5EB1"/>
                </a:solidFill>
                <a:latin typeface="HelveticaNeueLT Std Bold"/>
              </a:rPr>
              <a:t>OBIETTIVO</a:t>
            </a:r>
            <a:r>
              <a:rPr lang="it-IT" dirty="0">
                <a:solidFill>
                  <a:srgbClr val="0B5EB1"/>
                </a:solidFill>
                <a:latin typeface="HelveticaNeueLT Std Bold"/>
              </a:rPr>
              <a:t>: </a:t>
            </a:r>
            <a:r>
              <a:rPr lang="it-IT" b="1" dirty="0">
                <a:solidFill>
                  <a:srgbClr val="0B5EB1"/>
                </a:solidFill>
                <a:latin typeface="HelveticaNeueLT Std Bold"/>
              </a:rPr>
              <a:t>risparmio</a:t>
            </a:r>
            <a:r>
              <a:rPr lang="it-IT" dirty="0">
                <a:solidFill>
                  <a:srgbClr val="0B5EB1"/>
                </a:solidFill>
                <a:latin typeface="HelveticaNeueLT Std Bold"/>
              </a:rPr>
              <a:t> energetico e </a:t>
            </a:r>
            <a:r>
              <a:rPr lang="it-IT" b="1" dirty="0">
                <a:solidFill>
                  <a:srgbClr val="0B5EB1"/>
                </a:solidFill>
                <a:latin typeface="HelveticaNeueLT Std Bold"/>
              </a:rPr>
              <a:t>comfort</a:t>
            </a:r>
            <a:r>
              <a:rPr lang="it-IT" dirty="0">
                <a:solidFill>
                  <a:srgbClr val="0B5EB1"/>
                </a:solidFill>
                <a:latin typeface="HelveticaNeueLT Std Bold"/>
              </a:rPr>
              <a:t> degli utenti</a:t>
            </a:r>
          </a:p>
          <a:p>
            <a:pPr>
              <a:spcBef>
                <a:spcPts val="600"/>
              </a:spcBef>
            </a:pPr>
            <a:endParaRPr lang="it-IT" dirty="0">
              <a:solidFill>
                <a:srgbClr val="0B5EB1"/>
              </a:solidFill>
              <a:latin typeface="HelveticaNeueLT Std Bold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0B5EB1"/>
                </a:solidFill>
                <a:latin typeface="HelveticaNeueLT Std Bold"/>
              </a:rPr>
              <a:t>RISULTATO</a:t>
            </a:r>
            <a:r>
              <a:rPr lang="it-IT" dirty="0">
                <a:solidFill>
                  <a:srgbClr val="0B5EB1"/>
                </a:solidFill>
                <a:latin typeface="HelveticaNeueLT Std Bold"/>
              </a:rPr>
              <a:t>: Tramite </a:t>
            </a:r>
            <a:r>
              <a:rPr lang="it-IT" b="1" dirty="0">
                <a:solidFill>
                  <a:srgbClr val="0B5EB1"/>
                </a:solidFill>
                <a:latin typeface="HelveticaNeueLT Std Bold"/>
              </a:rPr>
              <a:t>dialogo competitivo </a:t>
            </a:r>
            <a:r>
              <a:rPr lang="it-IT" dirty="0">
                <a:solidFill>
                  <a:srgbClr val="0B5EB1"/>
                </a:solidFill>
                <a:latin typeface="HelveticaNeueLT Std Bold"/>
              </a:rPr>
              <a:t>con 4 attori privati specializzati nell’attività di «Building </a:t>
            </a:r>
            <a:r>
              <a:rPr lang="it-IT" dirty="0" err="1">
                <a:solidFill>
                  <a:srgbClr val="0B5EB1"/>
                </a:solidFill>
                <a:latin typeface="HelveticaNeueLT Std Bold"/>
              </a:rPr>
              <a:t>Renovation</a:t>
            </a:r>
            <a:r>
              <a:rPr lang="it-IT" dirty="0">
                <a:solidFill>
                  <a:srgbClr val="0B5EB1"/>
                </a:solidFill>
                <a:latin typeface="HelveticaNeueLT Std Bold"/>
              </a:rPr>
              <a:t>» ENGIE e il suo partner </a:t>
            </a:r>
            <a:r>
              <a:rPr lang="it-IT" dirty="0" err="1">
                <a:solidFill>
                  <a:srgbClr val="0B5EB1"/>
                </a:solidFill>
                <a:latin typeface="HelveticaNeueLT Std Bold"/>
              </a:rPr>
              <a:t>Artelia</a:t>
            </a:r>
            <a:r>
              <a:rPr lang="it-IT" dirty="0">
                <a:solidFill>
                  <a:srgbClr val="0B5EB1"/>
                </a:solidFill>
                <a:latin typeface="HelveticaNeueLT Std Bold"/>
              </a:rPr>
              <a:t> hanno ottenuto l’incarico.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6132EF3-0474-4151-A7BA-E55265854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6988" y="1320988"/>
            <a:ext cx="2701248" cy="2875874"/>
          </a:xfrm>
          <a:prstGeom prst="rect">
            <a:avLst/>
          </a:prstGeom>
          <a:ln>
            <a:noFill/>
          </a:ln>
          <a:effectLst>
            <a:outerShdw blurRad="279400" dist="139700" dir="2700000" sx="99000" sy="99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3891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E40F8C12-7552-4692-8CD1-0422595B49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23"/>
          <a:stretch/>
        </p:blipFill>
        <p:spPr>
          <a:xfrm>
            <a:off x="6447691" y="1820853"/>
            <a:ext cx="2696309" cy="231739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45441" y="907755"/>
            <a:ext cx="6419482" cy="369331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000" b="1" cap="small" dirty="0">
                <a:solidFill>
                  <a:srgbClr val="0B5EB1"/>
                </a:solidFill>
                <a:latin typeface="HelveticaNeueLT Std Bold"/>
              </a:rPr>
              <a:t>                          </a:t>
            </a:r>
            <a:r>
              <a:rPr lang="it-IT" sz="2000" b="1" cap="small" dirty="0" err="1">
                <a:solidFill>
                  <a:srgbClr val="0B5EB1"/>
                </a:solidFill>
                <a:latin typeface="HelveticaNeueLT Std Bold"/>
              </a:rPr>
              <a:t>Key</a:t>
            </a:r>
            <a:r>
              <a:rPr lang="it-IT" sz="2000" b="1" cap="small" dirty="0">
                <a:solidFill>
                  <a:srgbClr val="0B5EB1"/>
                </a:solidFill>
                <a:latin typeface="HelveticaNeueLT Std Bold"/>
              </a:rPr>
              <a:t> </a:t>
            </a:r>
            <a:r>
              <a:rPr lang="it-IT" sz="2000" b="1" cap="small" dirty="0" err="1">
                <a:solidFill>
                  <a:srgbClr val="0B5EB1"/>
                </a:solidFill>
                <a:latin typeface="HelveticaNeueLT Std Bold"/>
              </a:rPr>
              <a:t>Numbers</a:t>
            </a:r>
            <a:endParaRPr lang="it-IT" sz="1400" dirty="0">
              <a:solidFill>
                <a:srgbClr val="0B5EB1"/>
              </a:solidFill>
              <a:latin typeface="HelveticaNeueLT Std Bold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0B5EB1"/>
                </a:solidFill>
                <a:latin typeface="HelveticaNeueLT Std Bold"/>
              </a:rPr>
              <a:t>152</a:t>
            </a:r>
            <a:r>
              <a:rPr lang="it-IT" dirty="0">
                <a:solidFill>
                  <a:srgbClr val="0B5EB1"/>
                </a:solidFill>
                <a:latin typeface="HelveticaNeueLT Std Bold"/>
              </a:rPr>
              <a:t> scuole, </a:t>
            </a:r>
            <a:r>
              <a:rPr lang="it-IT" b="1" dirty="0">
                <a:solidFill>
                  <a:srgbClr val="0B5EB1"/>
                </a:solidFill>
                <a:latin typeface="HelveticaNeueLT Std Bold"/>
              </a:rPr>
              <a:t>320 000 m² ,</a:t>
            </a:r>
            <a:r>
              <a:rPr lang="it-IT" dirty="0">
                <a:solidFill>
                  <a:srgbClr val="0B5EB1"/>
                </a:solidFill>
                <a:latin typeface="HelveticaNeueLT Std Bold"/>
              </a:rPr>
              <a:t> </a:t>
            </a:r>
            <a:r>
              <a:rPr lang="it-IT" b="1" dirty="0">
                <a:solidFill>
                  <a:srgbClr val="0B5EB1"/>
                </a:solidFill>
                <a:latin typeface="HelveticaNeueLT Std Bold"/>
              </a:rPr>
              <a:t>21 000</a:t>
            </a:r>
            <a:r>
              <a:rPr lang="it-IT" dirty="0">
                <a:solidFill>
                  <a:srgbClr val="0B5EB1"/>
                </a:solidFill>
                <a:latin typeface="HelveticaNeueLT Std Bold"/>
              </a:rPr>
              <a:t> scolari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0B5EB1"/>
                </a:solidFill>
                <a:latin typeface="HelveticaNeueLT Std Bold"/>
              </a:rPr>
              <a:t>15 anni </a:t>
            </a:r>
            <a:r>
              <a:rPr lang="it-IT" dirty="0">
                <a:solidFill>
                  <a:srgbClr val="0B5EB1"/>
                </a:solidFill>
                <a:latin typeface="HelveticaNeueLT Std Bold"/>
              </a:rPr>
              <a:t>di contratto di manutenzione &amp; gestione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0B5EB1"/>
                </a:solidFill>
                <a:latin typeface="HelveticaNeueLT Std Bold"/>
              </a:rPr>
              <a:t>31% di RISPARMIO GARANTITO </a:t>
            </a:r>
            <a:r>
              <a:rPr lang="it-IT" dirty="0">
                <a:solidFill>
                  <a:srgbClr val="0B5EB1"/>
                </a:solidFill>
                <a:latin typeface="HelveticaNeueLT Std Bold"/>
              </a:rPr>
              <a:t>dal contratto EPC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B5EB1"/>
                </a:solidFill>
                <a:latin typeface="HelveticaNeueLT Std Bold"/>
              </a:rPr>
              <a:t>Interventi di Building </a:t>
            </a:r>
            <a:r>
              <a:rPr lang="it-IT" dirty="0" err="1">
                <a:solidFill>
                  <a:srgbClr val="0B5EB1"/>
                </a:solidFill>
                <a:latin typeface="HelveticaNeueLT Std Bold"/>
              </a:rPr>
              <a:t>Renovation</a:t>
            </a:r>
            <a:r>
              <a:rPr lang="it-IT" dirty="0">
                <a:solidFill>
                  <a:srgbClr val="0B5EB1"/>
                </a:solidFill>
                <a:latin typeface="HelveticaNeueLT Std Bold"/>
              </a:rPr>
              <a:t> </a:t>
            </a:r>
            <a:r>
              <a:rPr lang="it-IT" b="1" dirty="0">
                <a:solidFill>
                  <a:srgbClr val="0B5EB1"/>
                </a:solidFill>
                <a:latin typeface="HelveticaNeueLT Std Bold"/>
              </a:rPr>
              <a:t>nei primi 3 anni, </a:t>
            </a:r>
            <a:r>
              <a:rPr lang="it-IT" dirty="0">
                <a:solidFill>
                  <a:srgbClr val="0B5EB1"/>
                </a:solidFill>
                <a:latin typeface="HelveticaNeueLT Std Bold"/>
              </a:rPr>
              <a:t> durante le stagioni estive 2016, 2017 e 2018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0B5EB1"/>
                </a:solidFill>
                <a:latin typeface="HelveticaNeueLT Std Bold"/>
              </a:rPr>
              <a:t>103</a:t>
            </a:r>
            <a:r>
              <a:rPr lang="it-IT" dirty="0">
                <a:solidFill>
                  <a:srgbClr val="0B5EB1"/>
                </a:solidFill>
                <a:latin typeface="HelveticaNeueLT Std Bold"/>
              </a:rPr>
              <a:t> centrali termiche da modernizzare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B5EB1"/>
                </a:solidFill>
                <a:latin typeface="HelveticaNeueLT Std Bold"/>
              </a:rPr>
              <a:t>Ricavi totale: </a:t>
            </a:r>
            <a:r>
              <a:rPr lang="it-IT" b="1" dirty="0">
                <a:solidFill>
                  <a:srgbClr val="0B5EB1"/>
                </a:solidFill>
                <a:latin typeface="HelveticaNeueLT Std Bold"/>
              </a:rPr>
              <a:t>42 M€</a:t>
            </a:r>
            <a:r>
              <a:rPr lang="it-IT" dirty="0">
                <a:solidFill>
                  <a:srgbClr val="0B5EB1"/>
                </a:solidFill>
                <a:latin typeface="HelveticaNeueLT Std Bold"/>
              </a:rPr>
              <a:t>, investimenti per </a:t>
            </a:r>
            <a:r>
              <a:rPr lang="it-IT" b="1" dirty="0">
                <a:solidFill>
                  <a:srgbClr val="0B5EB1"/>
                </a:solidFill>
                <a:latin typeface="HelveticaNeueLT Std Bold"/>
              </a:rPr>
              <a:t>30 M€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B5EB1"/>
                </a:solidFill>
                <a:latin typeface="HelveticaNeueLT Std Bold"/>
              </a:rPr>
              <a:t>Risparmio economico per la città di Parigi: </a:t>
            </a:r>
            <a:r>
              <a:rPr lang="it-IT" b="1" dirty="0">
                <a:solidFill>
                  <a:srgbClr val="0B5EB1"/>
                </a:solidFill>
                <a:latin typeface="HelveticaNeueLT Std Bold"/>
              </a:rPr>
              <a:t>14 M€</a:t>
            </a:r>
            <a:endParaRPr lang="it-IT" sz="2000" b="1" dirty="0">
              <a:solidFill>
                <a:srgbClr val="0B5E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124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3446" y="859525"/>
            <a:ext cx="7725508" cy="38472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000" b="1" cap="small" dirty="0">
                <a:solidFill>
                  <a:srgbClr val="0B5EB1"/>
                </a:solidFill>
                <a:latin typeface="HelveticaNeueLT Std Bold"/>
              </a:rPr>
              <a:t>                              Attività in corso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0B5EB1"/>
                </a:solidFill>
                <a:latin typeface="HelveticaNeueLT Std Bold"/>
              </a:rPr>
              <a:t>Ristrutturazione</a:t>
            </a:r>
            <a:r>
              <a:rPr lang="it-IT" dirty="0">
                <a:solidFill>
                  <a:srgbClr val="0B5EB1"/>
                </a:solidFill>
                <a:latin typeface="HelveticaNeueLT Std Bold"/>
              </a:rPr>
              <a:t> degli edifici: isolamento a cappotto o delle pareti interni, sostituzione dei serramenti.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0B5EB1"/>
                </a:solidFill>
                <a:latin typeface="HelveticaNeueLT Std Bold"/>
              </a:rPr>
              <a:t>Sostituzione</a:t>
            </a:r>
            <a:r>
              <a:rPr lang="it-IT" dirty="0">
                <a:solidFill>
                  <a:srgbClr val="0B5EB1"/>
                </a:solidFill>
                <a:latin typeface="HelveticaNeueLT Std Bold"/>
              </a:rPr>
              <a:t> delle </a:t>
            </a:r>
            <a:r>
              <a:rPr lang="it-IT" b="1" dirty="0">
                <a:solidFill>
                  <a:srgbClr val="0B5EB1"/>
                </a:solidFill>
                <a:latin typeface="HelveticaNeueLT Std Bold"/>
              </a:rPr>
              <a:t>caldaie</a:t>
            </a:r>
            <a:r>
              <a:rPr lang="it-IT" dirty="0">
                <a:solidFill>
                  <a:srgbClr val="0B5EB1"/>
                </a:solidFill>
                <a:latin typeface="HelveticaNeueLT Std Bold"/>
              </a:rPr>
              <a:t> o dei bruciatori, installazione automazioni.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0B5EB1"/>
                </a:solidFill>
                <a:latin typeface="HelveticaNeueLT Std Bold"/>
              </a:rPr>
              <a:t>Installazione</a:t>
            </a:r>
            <a:r>
              <a:rPr lang="it-IT" dirty="0">
                <a:solidFill>
                  <a:srgbClr val="0B5EB1"/>
                </a:solidFill>
                <a:latin typeface="HelveticaNeueLT Std Bold"/>
              </a:rPr>
              <a:t> di </a:t>
            </a:r>
            <a:r>
              <a:rPr lang="it-IT" b="1" dirty="0">
                <a:solidFill>
                  <a:srgbClr val="0B5EB1"/>
                </a:solidFill>
                <a:latin typeface="HelveticaNeueLT Std Bold"/>
              </a:rPr>
              <a:t>sensori</a:t>
            </a:r>
            <a:r>
              <a:rPr lang="it-IT" dirty="0">
                <a:solidFill>
                  <a:srgbClr val="0B5EB1"/>
                </a:solidFill>
                <a:latin typeface="HelveticaNeueLT Std Bold"/>
              </a:rPr>
              <a:t> di temperatura e di presenza in ogni locale, che pilotano le valvole termostatiche dei singoli ambienti. il tutto funzionante senza batteria e senza alimentazione via cavo.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0B5EB1"/>
                </a:solidFill>
                <a:latin typeface="HelveticaNeueLT Std Bold"/>
              </a:rPr>
              <a:t>Installazione</a:t>
            </a:r>
            <a:r>
              <a:rPr lang="it-IT" dirty="0">
                <a:solidFill>
                  <a:srgbClr val="0B5EB1"/>
                </a:solidFill>
                <a:latin typeface="HelveticaNeueLT Std Bold"/>
              </a:rPr>
              <a:t> di un </a:t>
            </a:r>
            <a:r>
              <a:rPr lang="it-IT" b="1" dirty="0">
                <a:solidFill>
                  <a:srgbClr val="0B5EB1"/>
                </a:solidFill>
                <a:latin typeface="HelveticaNeueLT Std Bold"/>
              </a:rPr>
              <a:t>sistema</a:t>
            </a:r>
            <a:r>
              <a:rPr lang="it-IT" dirty="0">
                <a:solidFill>
                  <a:srgbClr val="0B5EB1"/>
                </a:solidFill>
                <a:latin typeface="HelveticaNeueLT Std Bold"/>
              </a:rPr>
              <a:t> «</a:t>
            </a:r>
            <a:r>
              <a:rPr lang="it-IT" b="1" dirty="0" err="1">
                <a:solidFill>
                  <a:srgbClr val="0B5EB1"/>
                </a:solidFill>
                <a:latin typeface="HelveticaNeueLT Std Bold"/>
              </a:rPr>
              <a:t>smart</a:t>
            </a:r>
            <a:r>
              <a:rPr lang="it-IT" dirty="0">
                <a:solidFill>
                  <a:srgbClr val="0B5EB1"/>
                </a:solidFill>
                <a:latin typeface="HelveticaNeueLT Std Bold"/>
              </a:rPr>
              <a:t>» di programmazione</a:t>
            </a:r>
            <a:br>
              <a:rPr lang="it-IT" dirty="0">
                <a:solidFill>
                  <a:srgbClr val="0B5EB1"/>
                </a:solidFill>
                <a:latin typeface="HelveticaNeueLT Std Bold"/>
              </a:rPr>
            </a:br>
            <a:r>
              <a:rPr lang="it-IT" dirty="0">
                <a:solidFill>
                  <a:srgbClr val="0B5EB1"/>
                </a:solidFill>
                <a:latin typeface="HelveticaNeueLT Std Bold"/>
              </a:rPr>
              <a:t>delle temperature ambientale &amp; monitoraggio delle</a:t>
            </a:r>
            <a:br>
              <a:rPr lang="it-IT" dirty="0">
                <a:solidFill>
                  <a:srgbClr val="0B5EB1"/>
                </a:solidFill>
                <a:latin typeface="HelveticaNeueLT Std Bold"/>
              </a:rPr>
            </a:br>
            <a:r>
              <a:rPr lang="it-IT" dirty="0">
                <a:solidFill>
                  <a:srgbClr val="0B5EB1"/>
                </a:solidFill>
                <a:latin typeface="HelveticaNeueLT Std Bold"/>
              </a:rPr>
              <a:t>performance energetiche.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B5EB1"/>
                </a:solidFill>
                <a:latin typeface="HelveticaNeueLT Std Bold"/>
              </a:rPr>
              <a:t>Sistemi di </a:t>
            </a:r>
            <a:r>
              <a:rPr lang="it-IT" b="1" dirty="0">
                <a:solidFill>
                  <a:srgbClr val="0B5EB1"/>
                </a:solidFill>
                <a:latin typeface="HelveticaNeueLT Std Bold"/>
              </a:rPr>
              <a:t>illuminazione</a:t>
            </a:r>
            <a:r>
              <a:rPr lang="it-IT" dirty="0">
                <a:solidFill>
                  <a:srgbClr val="0B5EB1"/>
                </a:solidFill>
                <a:latin typeface="HelveticaNeueLT Std Bold"/>
              </a:rPr>
              <a:t> a Led.</a:t>
            </a:r>
            <a:endParaRPr lang="it-IT" sz="2000" b="1" dirty="0">
              <a:solidFill>
                <a:srgbClr val="0B5EB1"/>
              </a:solidFill>
            </a:endParaRPr>
          </a:p>
        </p:txBody>
      </p:sp>
      <p:pic>
        <p:nvPicPr>
          <p:cNvPr id="4" name="Immagine 3" descr="Immagine che contiene tavolo, pavimento, interni, sedendo&#10;&#10;Descrizione generata con affidabilità molto elevata">
            <a:extLst>
              <a:ext uri="{FF2B5EF4-FFF2-40B4-BE49-F238E27FC236}">
                <a16:creationId xmlns:a16="http://schemas.microsoft.com/office/drawing/2014/main" id="{5AFA81D5-FEA9-4EC7-BC19-F992FE2AB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106" y="3094892"/>
            <a:ext cx="2613893" cy="173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81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26" y="924421"/>
            <a:ext cx="7072130" cy="318458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59759" y="4155307"/>
            <a:ext cx="7535118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dirty="0">
                <a:solidFill>
                  <a:srgbClr val="0B5EB1"/>
                </a:solidFill>
                <a:latin typeface="HelveticaNeueLT Std Bold"/>
              </a:rPr>
              <a:t>Il Sindaco di Parigi, Anne Hidalgo, con il CEO di </a:t>
            </a:r>
            <a:r>
              <a:rPr lang="it-IT" dirty="0" err="1">
                <a:solidFill>
                  <a:srgbClr val="0B5EB1"/>
                </a:solidFill>
                <a:latin typeface="HelveticaNeueLT Std Bold"/>
              </a:rPr>
              <a:t>Engie</a:t>
            </a:r>
            <a:r>
              <a:rPr lang="it-IT" dirty="0">
                <a:solidFill>
                  <a:srgbClr val="0B5EB1"/>
                </a:solidFill>
                <a:latin typeface="HelveticaNeueLT Std Bold"/>
              </a:rPr>
              <a:t>, Isabelle </a:t>
            </a:r>
            <a:r>
              <a:rPr lang="it-IT" dirty="0" err="1">
                <a:solidFill>
                  <a:srgbClr val="0B5EB1"/>
                </a:solidFill>
                <a:latin typeface="HelveticaNeueLT Std Bold"/>
              </a:rPr>
              <a:t>Kocher</a:t>
            </a:r>
            <a:r>
              <a:rPr lang="it-IT" dirty="0">
                <a:solidFill>
                  <a:srgbClr val="0B5EB1"/>
                </a:solidFill>
                <a:latin typeface="HelveticaNeueLT Std Bold"/>
              </a:rPr>
              <a:t>, in una delle scuole riqualificate</a:t>
            </a:r>
          </a:p>
        </p:txBody>
      </p:sp>
    </p:spTree>
    <p:extLst>
      <p:ext uri="{BB962C8B-B14F-4D97-AF65-F5344CB8AC3E}">
        <p14:creationId xmlns:p14="http://schemas.microsoft.com/office/powerpoint/2010/main" val="47939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0" y="1562100"/>
            <a:ext cx="1892300" cy="20066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34823" y="2225703"/>
            <a:ext cx="23028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FF"/>
                </a:solidFill>
                <a:latin typeface="HelveticaNeueLT Std Bold"/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387831944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</TotalTime>
  <Words>239</Words>
  <Application>Microsoft Office PowerPoint</Application>
  <PresentationFormat>Presentazione su schermo (16:9)</PresentationFormat>
  <Paragraphs>29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HelveticaNeueLT Std Bold</vt:lpstr>
      <vt:lpstr>Wingdings</vt:lpstr>
      <vt:lpstr>Struttura personalizzata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boutique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Lorenzo Lollini</dc:creator>
  <cp:lastModifiedBy>Cinzia De Sanctis</cp:lastModifiedBy>
  <cp:revision>95</cp:revision>
  <dcterms:created xsi:type="dcterms:W3CDTF">2013-05-02T07:11:37Z</dcterms:created>
  <dcterms:modified xsi:type="dcterms:W3CDTF">2017-11-11T14:25:07Z</dcterms:modified>
</cp:coreProperties>
</file>